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1879263" cy="82804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26" y="-588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8029-9527-4B96-AB97-957A633E0F5B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B774-A418-4312-A7F2-E2CDD45D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8220-01D9-448A-8A29-C9BB6B02425C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3B39-64FC-434A-AC33-E2070D5AB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0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BC8F-9360-4C67-89AB-7A07A91242DE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E09F-C4DF-4457-8CD7-74DB31561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5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A1A6-9D2D-49D6-8440-21CC33891679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7831-1752-4DE0-9150-512A2CF06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4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667F-0945-4BB5-81C5-BBF6A8EB19F0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1971-8BD0-4521-B7D2-5FFAFA8C8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4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2995-DC62-4144-9F2E-D9E15867AC14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B918-ACDB-46D4-B864-E6B3F0805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0800-C42C-4078-96D8-BB1D942FF0A3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D82D-463F-43A3-A33D-1DC7E6ABE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7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D374-CEC3-4AC1-9AC3-8AC14A953150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C5F2-0C7E-4E66-9A0A-BEA2F36F5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3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8BBF0-2959-49CB-9BC7-4185390D37D3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E95F-FD20-4201-9873-C6EEA34F2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4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883C-84D1-4F6A-82B9-2E4259BDDCB6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6C34-9124-4816-A0CE-E69F030F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rtlCol="0">
            <a:normAutofit/>
          </a:bodyPr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F377-E03C-4125-8D20-9FACA48CDC91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F294-6484-4BD9-A88E-870584C7A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5975" y="441325"/>
            <a:ext cx="102473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5975" y="2205038"/>
            <a:ext cx="1024731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975" y="7673975"/>
            <a:ext cx="267335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4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E3111C-67C3-4C25-855F-701E3F2FD1FF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413" y="7673975"/>
            <a:ext cx="4008437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4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938" y="7673975"/>
            <a:ext cx="267335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4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F1E750-8DD9-405D-BC1B-A407E156A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3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3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2pPr>
      <a:lvl3pPr algn="l" defTabSz="1103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3pPr>
      <a:lvl4pPr algn="l" defTabSz="1103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4pPr>
      <a:lvl5pPr algn="l" defTabSz="1103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5pPr>
      <a:lvl6pPr marL="457200"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6pPr>
      <a:lvl7pPr marL="914400"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7pPr>
      <a:lvl8pPr marL="1371600"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8pPr>
      <a:lvl9pPr marL="1828800"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9pPr>
    </p:titleStyle>
    <p:bodyStyle>
      <a:lvl1pPr marL="274638" indent="-274638" algn="l" defTabSz="1103313" rtl="0" eaLnBrk="0" fontAlgn="base" hangingPunct="0">
        <a:lnSpc>
          <a:spcPct val="90000"/>
        </a:lnSpc>
        <a:spcBef>
          <a:spcPts val="1213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74638" algn="l" defTabSz="110331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74638" algn="l" defTabSz="110331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988" indent="-274638" algn="l" defTabSz="110331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82850" indent="-274638" algn="l" defTabSz="110331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13229"/>
          <a:stretch>
            <a:fillRect/>
          </a:stretch>
        </p:blipFill>
        <p:spPr bwMode="auto">
          <a:xfrm>
            <a:off x="-7938" y="0"/>
            <a:ext cx="11887201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20038" y="0"/>
            <a:ext cx="3959225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Рисунок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2" b="-90"/>
          <a:stretch>
            <a:fillRect/>
          </a:stretch>
        </p:blipFill>
        <p:spPr bwMode="auto">
          <a:xfrm>
            <a:off x="10074275" y="531813"/>
            <a:ext cx="12477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9632950" y="203200"/>
            <a:ext cx="20526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Tahoma" pitchFamily="34" charset="0"/>
                <a:cs typeface="Tahoma" pitchFamily="34" charset="0"/>
              </a:rPr>
              <a:t>АРМИЯ РОССИИ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033" y="177976"/>
            <a:ext cx="3960001" cy="1523494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7538" y="3479800"/>
            <a:ext cx="10474325" cy="410845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771525" y="3954463"/>
            <a:ext cx="10166350" cy="2981325"/>
          </a:xfrm>
        </p:spPr>
        <p:txBody>
          <a:bodyPr rtlCol="0">
            <a:normAutofit fontScale="90000"/>
          </a:bodyPr>
          <a:lstStyle/>
          <a:p>
            <a:pPr algn="ctr" defTabSz="1104047" eaLnBrk="1" fontAlgn="auto" hangingPunct="1">
              <a:spcAft>
                <a:spcPts val="0"/>
              </a:spcAft>
              <a:defRPr/>
            </a:pPr>
            <a:r>
              <a:rPr lang="ru-RU" sz="5313" b="1" dirty="0" smtClean="0">
                <a:solidFill>
                  <a:srgbClr val="FF0000"/>
                </a:solidFill>
              </a:rPr>
              <a:t>Основные положения при  выполнении мероприятий по отбору граждан, пребывающих в запасе, в кандидаты на контракт в мобилизационный резерв ВС РФ</a:t>
            </a:r>
            <a:endParaRPr lang="ru-RU" sz="5313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75" y="441325"/>
            <a:ext cx="8839200" cy="1600200"/>
          </a:xfrm>
        </p:spPr>
        <p:txBody>
          <a:bodyPr rtlCol="0">
            <a:normAutofit fontScale="90000"/>
          </a:bodyPr>
          <a:lstStyle/>
          <a:p>
            <a:pPr algn="ctr" defTabSz="1104047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>Согласившихся на заключение контракта,  о пребывании     в мобилизационном людском резерве, должны быть затребованы документы:</a:t>
            </a:r>
            <a:r>
              <a:rPr lang="ru-RU" sz="5313" b="1" dirty="0" smtClean="0">
                <a:solidFill>
                  <a:srgbClr val="FF0000"/>
                </a:solidFill>
              </a:rPr>
              <a:t/>
            </a:r>
            <a:br>
              <a:rPr lang="ru-RU" sz="5313" b="1" dirty="0" smtClean="0">
                <a:solidFill>
                  <a:srgbClr val="FF0000"/>
                </a:solidFill>
              </a:rPr>
            </a:br>
            <a:endParaRPr lang="ru-RU" sz="5313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5975" y="1674813"/>
            <a:ext cx="10247313" cy="6340475"/>
          </a:xfrm>
        </p:spPr>
        <p:txBody>
          <a:bodyPr rtlCol="0">
            <a:normAutofit fontScale="77500" lnSpcReduction="20000"/>
          </a:bodyPr>
          <a:lstStyle/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фотография анфас размером 9х12 см (на обороте фотографии чернилами указывается фамилия, имя, отчество и дата фотографирования); 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автобиография в двух экземплярах (первый экземпляр                           – собственноручно); 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анкета (форму можно получить в военном комиссариате или  на сайте </a:t>
            </a:r>
            <a:r>
              <a:rPr lang="en-US" sz="3381" dirty="0" smtClean="0"/>
              <a:t>www</a:t>
            </a:r>
            <a:r>
              <a:rPr lang="ru-RU" sz="3381" dirty="0" smtClean="0"/>
              <a:t>.</a:t>
            </a:r>
            <a:r>
              <a:rPr lang="en-US" sz="3381" dirty="0" err="1" smtClean="0"/>
              <a:t>reserv</a:t>
            </a:r>
            <a:r>
              <a:rPr lang="ru-RU" sz="3381" dirty="0" smtClean="0"/>
              <a:t>.</a:t>
            </a:r>
            <a:r>
              <a:rPr lang="en-US" sz="3381" dirty="0" smtClean="0"/>
              <a:t>mil</a:t>
            </a:r>
            <a:r>
              <a:rPr lang="ru-RU" sz="3381" dirty="0" smtClean="0"/>
              <a:t>.</a:t>
            </a:r>
            <a:r>
              <a:rPr lang="en-US" sz="3381" dirty="0" err="1" smtClean="0"/>
              <a:t>ru</a:t>
            </a:r>
            <a:r>
              <a:rPr lang="ru-RU" sz="3381" dirty="0" smtClean="0"/>
              <a:t>);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копии документов об образовании; 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копия трудовой книжки (при наличии); 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служебная характеристика с последнего места работы (учебы, службы); 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выписка из домовой книги (при наличии); 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копия свидетельства о рождении;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копия военного билета;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копия паспорта; </a:t>
            </a:r>
          </a:p>
          <a:p>
            <a:pPr marL="276012" indent="-276012" algn="just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r>
              <a:rPr lang="ru-RU" sz="3381" dirty="0" smtClean="0"/>
              <a:t>копии свидетельств о браке и рождении детей (при наличии). 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38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11269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3EEDB44F-4F8D-4950-8589-30D40A519D6F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10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131763"/>
            <a:ext cx="4192587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576513"/>
            <a:ext cx="3313113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2446338"/>
            <a:ext cx="3368675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A6AF85CD-8127-49AF-8092-4A5E0E161636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11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1331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725"/>
            <a:ext cx="3800475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19063"/>
            <a:ext cx="39306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828800"/>
            <a:ext cx="3697288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EBB85D7A-173C-4C87-9C15-BDEA432374A5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12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2"/>
          <a:stretch>
            <a:fillRect/>
          </a:stretch>
        </p:blipFill>
        <p:spPr bwMode="auto">
          <a:xfrm>
            <a:off x="2708275" y="214313"/>
            <a:ext cx="6858000" cy="78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14340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4D8890DF-FB9C-4363-A858-45679EAEE336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13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345596" y="166256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3075" name="Заголовок 9"/>
          <p:cNvSpPr>
            <a:spLocks noGrp="1"/>
          </p:cNvSpPr>
          <p:nvPr>
            <p:ph type="title"/>
          </p:nvPr>
        </p:nvSpPr>
        <p:spPr>
          <a:xfrm>
            <a:off x="815975" y="153988"/>
            <a:ext cx="9812338" cy="1592262"/>
          </a:xfrm>
        </p:spPr>
        <p:txBody>
          <a:bodyPr/>
          <a:lstStyle/>
          <a:p>
            <a:pPr algn="ctr" eaLnBrk="1" hangingPunct="1"/>
            <a:r>
              <a:rPr lang="ru-RU" altLang="ru-RU" sz="2500" b="1" smtClean="0">
                <a:solidFill>
                  <a:srgbClr val="FF0000"/>
                </a:solidFill>
              </a:rPr>
              <a:t>Нормативно – правовые документы, </a:t>
            </a:r>
            <a:br>
              <a:rPr lang="ru-RU" altLang="ru-RU" sz="2500" b="1" smtClean="0">
                <a:solidFill>
                  <a:srgbClr val="FF0000"/>
                </a:solidFill>
              </a:rPr>
            </a:br>
            <a:r>
              <a:rPr lang="ru-RU" altLang="ru-RU" sz="2500" b="1" smtClean="0">
                <a:solidFill>
                  <a:srgbClr val="FF0000"/>
                </a:solidFill>
              </a:rPr>
              <a:t>приказы Министра обороны </a:t>
            </a:r>
            <a:br>
              <a:rPr lang="ru-RU" altLang="ru-RU" sz="2500" b="1" smtClean="0">
                <a:solidFill>
                  <a:srgbClr val="FF0000"/>
                </a:solidFill>
              </a:rPr>
            </a:br>
            <a:r>
              <a:rPr lang="ru-RU" altLang="ru-RU" sz="2500" b="1" smtClean="0">
                <a:solidFill>
                  <a:srgbClr val="FF0000"/>
                </a:solidFill>
              </a:rPr>
              <a:t>Российской Федерации по организации </a:t>
            </a:r>
            <a:br>
              <a:rPr lang="ru-RU" altLang="ru-RU" sz="2500" b="1" smtClean="0">
                <a:solidFill>
                  <a:srgbClr val="FF0000"/>
                </a:solidFill>
              </a:rPr>
            </a:br>
            <a:r>
              <a:rPr lang="ru-RU" altLang="ru-RU" sz="2500" b="1" smtClean="0">
                <a:solidFill>
                  <a:srgbClr val="FF0000"/>
                </a:solidFill>
              </a:rPr>
              <a:t>мобилизационного людского резерва ВС РФ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15975" y="1746250"/>
            <a:ext cx="10247313" cy="6316663"/>
          </a:xfrm>
        </p:spPr>
        <p:txBody>
          <a:bodyPr rtlCol="0">
            <a:normAutofit fontScale="47500" lnSpcReduction="20000"/>
          </a:bodyPr>
          <a:lstStyle/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800" dirty="0" smtClean="0"/>
              <a:t>Указ Президента Российской Федерации  от 2015 года № 370  «О создании мобилизационного людского резерва»;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 Федеральный закон от 1996г. № 61-ФЗ «Об обороне»;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Федеральный закон от 1998г. № 53 «О воинской обязанности и военной службе»;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Федеральный закон от 1998г. №76-ФЗ «О статусе военнослужащих»</a:t>
            </a:r>
          </a:p>
          <a:p>
            <a:pPr marL="177800" indent="-177800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 Постановление Правительства Российской Федерации от 2015г. № 933 «Об утверждении Положения о порядке пребывания граждан Российской Федерации в мобилизационном людском резерве»;</a:t>
            </a:r>
          </a:p>
          <a:p>
            <a:pPr marL="82550" indent="-82550" defTabSz="1104047" eaLnBrk="1" fontAlgn="auto" hangingPunct="1">
              <a:spcBef>
                <a:spcPts val="1207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800" dirty="0" smtClean="0"/>
              <a:t>Постановление Правительства Российской Федерации от 2015г. № 1412 «Об установлении размера месячного оклада гражданам Российской Федерации, пребывающим в мобилизационном людском резерве, за исключением периода прохождения военных сборов»;</a:t>
            </a:r>
          </a:p>
          <a:p>
            <a:pPr marL="82550" indent="-82550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Постановление Правительства Российской Федерации от 2013г. № 964 «О внесении изменений в положение о проведении сборов…»;</a:t>
            </a:r>
          </a:p>
          <a:p>
            <a:pPr marL="82550" indent="-82550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Постановление Правительства Российской Федерации от 2004 г. № 911 «О порядке оказания медицинской помощи..»;</a:t>
            </a:r>
          </a:p>
          <a:p>
            <a:pPr marL="82550" indent="-82550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приказ Министра обороны Российской Федерации от 2019 г. № 727 «Об определении Порядка обеспечения денежным довольствием военнослужащих Вооруженных Сил Российской Федерации и предоставления им и членам их семей отдельных выплат»;</a:t>
            </a:r>
          </a:p>
          <a:p>
            <a:pPr marL="82550" indent="-82550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приказ Министра обороны Российской Федерации от 2007 г. № 185 «О мерах по выполнению в Вооруженных Силах Российской Федерации постановления Правительства Российской Федерации»;</a:t>
            </a:r>
          </a:p>
          <a:p>
            <a:pPr marL="82550" indent="-82550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- Приказа Министра обороны Российской Федерации от 2017 г. № 60 «О медико-психологической реабилитации военнослужащих».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endParaRPr lang="ru-RU" sz="3381" dirty="0"/>
          </a:p>
        </p:txBody>
      </p:sp>
      <p:sp>
        <p:nvSpPr>
          <p:cNvPr id="3077" name="Номер слайда 3"/>
          <p:cNvSpPr txBox="1">
            <a:spLocks/>
          </p:cNvSpPr>
          <p:nvPr/>
        </p:nvSpPr>
        <p:spPr bwMode="auto">
          <a:xfrm>
            <a:off x="10747375" y="320675"/>
            <a:ext cx="7207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fld id="{6CBD4FA5-C14B-4749-9226-DDE4E8B55C45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2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defTabSz="1104047"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2 этапа отбора граждан, пребывающих 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в запасе, для заключения контракта о пребывании в мобилизационном людском резерве</a:t>
            </a:r>
            <a:r>
              <a:rPr lang="ru-RU" sz="5313" dirty="0" smtClean="0"/>
              <a:t/>
            </a:r>
            <a:br>
              <a:rPr lang="ru-RU" sz="5313" dirty="0" smtClean="0"/>
            </a:br>
            <a:r>
              <a:rPr lang="ru-RU" sz="5313" dirty="0" smtClean="0"/>
              <a:t/>
            </a:r>
            <a:br>
              <a:rPr lang="ru-RU" sz="5313" dirty="0" smtClean="0"/>
            </a:br>
            <a:endParaRPr lang="ru-RU" sz="5313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2417" y="1967785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anchor="ctr"/>
          <a:lstStyle/>
          <a:p>
            <a:pPr algn="ctr" defTabSz="1219170">
              <a:defRPr/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I </a:t>
            </a:r>
            <a:r>
              <a:rPr lang="ru-RU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этап</a:t>
            </a:r>
          </a:p>
          <a:p>
            <a:pPr algn="ctr" defTabSz="1219170">
              <a:defRPr/>
            </a:pPr>
            <a:r>
              <a:rPr lang="ru-RU" sz="1600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ОТБОР ГРАЖДАН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2417" y="5076175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anchor="ctr"/>
          <a:lstStyle/>
          <a:p>
            <a:pPr algn="ctr" defTabSz="1219170">
              <a:defRPr/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II </a:t>
            </a:r>
            <a:r>
              <a:rPr lang="ru-RU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этап</a:t>
            </a:r>
          </a:p>
          <a:p>
            <a:pPr algn="ctr" defTabSz="1219170">
              <a:defRPr/>
            </a:pPr>
            <a:r>
              <a:rPr lang="ru-RU" sz="1600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ПРИЕМ КАНДИДАТОВ В ВОИНСКОЙ ЧАСТИ И ЗАКЛЮЧЕНИЕ С НИМИ КОНТРАКТОВ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2417" y="2714175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Проведение информационно-справочной и агитационной работы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2417" y="3364440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Изучение кандидатов в ходе личных бесед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2417" y="4014705"/>
            <a:ext cx="7200000" cy="951205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Проверка соответствие медицинским, физическим и профессионально-психологическим требованиям военной службы к конкретным военно-учетным специальностям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2417" y="6484705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Заключение контракта с кандидатом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2417" y="5834440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  <a:cs typeface="+mn-cs"/>
              </a:rPr>
              <a:t>Организация работы аттестационной комиссии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2417" y="713497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Организация учета резервистов</a:t>
            </a:r>
          </a:p>
        </p:txBody>
      </p:sp>
      <p:sp>
        <p:nvSpPr>
          <p:cNvPr id="4120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EC4228D3-05AA-4AE6-AF8E-977C340939A9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3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defTabSz="1104047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>Источником отбора граждан в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мобилизационный людской резерв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должны быть:</a:t>
            </a:r>
            <a:r>
              <a:rPr lang="ru-RU" sz="5313" dirty="0" smtClean="0"/>
              <a:t/>
            </a:r>
            <a:br>
              <a:rPr lang="ru-RU" sz="5313" dirty="0" smtClean="0"/>
            </a:br>
            <a:endParaRPr lang="ru-RU" sz="5313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30650" y="1893987"/>
            <a:ext cx="6624254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ГРАЖДАНЕ, ПРЕБЫВАЮЩИЕ В ЗАПАСЕ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(ПЕРВОГО РАЗРЯДА 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6037" y="2990038"/>
            <a:ext cx="6559801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ВЕТЕРАНЫ БОЕВЫХ ДЕЙСТВИЙ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7751" y="4127470"/>
            <a:ext cx="6667465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ВОЙСКОВЫЕ  КАЗАЧЬИ ОБЩЕСТВА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190" y="5217011"/>
            <a:ext cx="6624254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СОТРУДНИКИ ЧАСТНЫХ ОХРАННЫХ ПРЕДПРИЯТИЙ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64717" y="6323030"/>
            <a:ext cx="6532374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РАБОТНИКИ КРУПНЫХ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ПРЕДПРИЯТИЙ И ОРГАНИЗАЦИЙ</a:t>
            </a:r>
          </a:p>
        </p:txBody>
      </p:sp>
      <p:pic>
        <p:nvPicPr>
          <p:cNvPr id="5129" name="Picture 2" descr="C:\Users\Timofeev30\Desktop\Новая папка\Бое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236788"/>
            <a:ext cx="2713038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998C7C86-F9AB-4159-8B7F-579AB3FDADC7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4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890588" y="296863"/>
            <a:ext cx="10098087" cy="90328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кандидатам:</a:t>
            </a:r>
          </a:p>
        </p:txBody>
      </p:sp>
      <p:sp>
        <p:nvSpPr>
          <p:cNvPr id="614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700088" y="1531938"/>
            <a:ext cx="10736262" cy="5997575"/>
          </a:xfrm>
        </p:spPr>
        <p:txBody>
          <a:bodyPr/>
          <a:lstStyle/>
          <a:p>
            <a:pPr algn="just" eaLnBrk="1" hangingPunct="1"/>
            <a:r>
              <a:rPr lang="ru-RU" altLang="ru-RU" sz="3200" smtClean="0"/>
              <a:t>- по возрасту: прапорщики, сержанты, солдаты – до 42 лет, младшие офицеры – до 52 лет, старшие офицеры – до         57 лет;</a:t>
            </a:r>
          </a:p>
          <a:p>
            <a:pPr algn="just" eaLnBrk="1" hangingPunct="1"/>
            <a:r>
              <a:rPr lang="ru-RU" altLang="ru-RU" sz="3200" smtClean="0"/>
              <a:t>- по здоровью: быть годным к военной службе (категория А)             или годным к военной службе незначительными ограничениями        (категория Б);</a:t>
            </a:r>
          </a:p>
          <a:p>
            <a:pPr algn="just" eaLnBrk="1" hangingPunct="1"/>
            <a:r>
              <a:rPr lang="ru-RU" altLang="ru-RU" sz="3200" smtClean="0"/>
              <a:t>- по результатам профессионального психологического отбора: получить первую, вторую или третью категорию пригодности для конкретной выбранной специальности;</a:t>
            </a:r>
          </a:p>
          <a:p>
            <a:pPr algn="just" eaLnBrk="1" hangingPunct="1"/>
            <a:r>
              <a:rPr lang="ru-RU" altLang="ru-RU" sz="3200" smtClean="0"/>
              <a:t>- по образованию: не ниже основного общего (9 классов) образования.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6149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FB1F9972-604A-489A-8329-A2F4EBF47D9D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5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75" y="441325"/>
            <a:ext cx="10247313" cy="1196975"/>
          </a:xfrm>
        </p:spPr>
        <p:txBody>
          <a:bodyPr rtlCol="0">
            <a:normAutofit fontScale="90000"/>
          </a:bodyPr>
          <a:lstStyle/>
          <a:p>
            <a:pPr defTabSz="1104047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Исключить граждан, пребывающих в запасе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из состава кандидатов категорий:</a:t>
            </a:r>
            <a:r>
              <a:rPr lang="ru-RU" sz="5313" dirty="0" smtClean="0"/>
              <a:t/>
            </a:r>
            <a:br>
              <a:rPr lang="ru-RU" sz="5313" dirty="0" smtClean="0"/>
            </a:br>
            <a:endParaRPr lang="ru-RU" sz="5313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5975" y="1804988"/>
            <a:ext cx="10247313" cy="5653087"/>
          </a:xfrm>
        </p:spPr>
        <p:txBody>
          <a:bodyPr rtlCol="0">
            <a:normAutofit/>
          </a:bodyPr>
          <a:lstStyle/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отбывали наказание в виде лишения свободы;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подвергался административному наказанию за потребление наркотических или психотропных веществ;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в отношении него вынесен обвинительный приговор и назначено наказание, ведется дознание либо предварительное следствие;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уголовное дело передано в суд. 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38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7173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54101C83-D8CB-47FD-83DB-FAB724846B5C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6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75" y="441325"/>
            <a:ext cx="8755063" cy="1363663"/>
          </a:xfrm>
        </p:spPr>
        <p:txBody>
          <a:bodyPr rtlCol="0">
            <a:normAutofit fontScale="90000"/>
          </a:bodyPr>
          <a:lstStyle/>
          <a:p>
            <a:pPr algn="ctr" defTabSz="1104047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При изучении граждан, пребывающих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 запасе, в порядке изучения взаимодействовать:</a:t>
            </a:r>
            <a:r>
              <a:rPr lang="ru-RU" sz="5313" dirty="0" smtClean="0">
                <a:solidFill>
                  <a:srgbClr val="FF0000"/>
                </a:solidFill>
              </a:rPr>
              <a:t/>
            </a:r>
            <a:br>
              <a:rPr lang="ru-RU" sz="5313" dirty="0" smtClean="0">
                <a:solidFill>
                  <a:srgbClr val="FF0000"/>
                </a:solidFill>
              </a:rPr>
            </a:br>
            <a:endParaRPr lang="ru-RU" sz="5313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/>
          </a:blip>
          <a:srcRect b="15242"/>
          <a:stretch/>
        </p:blipFill>
        <p:spPr>
          <a:xfrm>
            <a:off x="8125595" y="2286404"/>
            <a:ext cx="3171294" cy="1596827"/>
          </a:xfrm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/>
            </a:extLst>
          </p:cNvPr>
          <p:cNvPicPr preferRelativeResize="0"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229600" y="4664631"/>
            <a:ext cx="3052206" cy="186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Подзаголовок 10"/>
          <p:cNvSpPr txBox="1">
            <a:spLocks/>
          </p:cNvSpPr>
          <p:nvPr/>
        </p:nvSpPr>
        <p:spPr bwMode="auto">
          <a:xfrm>
            <a:off x="320675" y="1531938"/>
            <a:ext cx="7885113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3200">
                <a:latin typeface="Calibri" pitchFamily="34" charset="0"/>
              </a:rPr>
              <a:t>психоневрологические, наркологические, противотуберкулезные, кожно-венерологические и другие диспансеры; </a:t>
            </a:r>
          </a:p>
          <a:p>
            <a:pPr eaLnBrk="1" hangingPunct="1"/>
            <a:endParaRPr lang="ru-RU" altLang="ru-RU" sz="800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3200">
                <a:latin typeface="Calibri" pitchFamily="34" charset="0"/>
              </a:rPr>
              <a:t>федеральные учреждения медико-социальной экспертизы;</a:t>
            </a:r>
          </a:p>
          <a:p>
            <a:pPr eaLnBrk="1" hangingPunct="1">
              <a:buFontTx/>
              <a:buChar char="-"/>
            </a:pPr>
            <a:endParaRPr lang="ru-RU" altLang="ru-RU" sz="800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3200">
                <a:latin typeface="Calibri" pitchFamily="34" charset="0"/>
              </a:rPr>
              <a:t>органы внутренних дел;</a:t>
            </a:r>
          </a:p>
          <a:p>
            <a:pPr eaLnBrk="1" hangingPunct="1">
              <a:buFontTx/>
              <a:buChar char="-"/>
            </a:pPr>
            <a:endParaRPr lang="ru-RU" altLang="ru-RU" sz="800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3200">
                <a:latin typeface="Calibri" pitchFamily="34" charset="0"/>
              </a:rPr>
              <a:t>органы дознания и предварительного следствия;</a:t>
            </a:r>
          </a:p>
          <a:p>
            <a:pPr eaLnBrk="1" hangingPunct="1">
              <a:buFontTx/>
              <a:buChar char="-"/>
            </a:pPr>
            <a:endParaRPr lang="ru-RU" altLang="ru-RU" sz="800"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3200">
                <a:latin typeface="Calibri" pitchFamily="34" charset="0"/>
              </a:rPr>
              <a:t>федеральные суды;</a:t>
            </a:r>
          </a:p>
          <a:p>
            <a:pPr eaLnBrk="1" hangingPunct="1">
              <a:buFontTx/>
              <a:buChar char="-"/>
            </a:pPr>
            <a:endParaRPr lang="ru-RU" altLang="ru-RU" sz="800">
              <a:latin typeface="Calibri" pitchFamily="34" charset="0"/>
            </a:endParaRPr>
          </a:p>
          <a:p>
            <a:pPr eaLnBrk="1" hangingPunct="1"/>
            <a:r>
              <a:rPr lang="ru-RU" altLang="ru-RU" sz="3200">
                <a:latin typeface="Calibri" pitchFamily="34" charset="0"/>
              </a:rPr>
              <a:t>- органы записи актов гражданского состояния</a:t>
            </a:r>
          </a:p>
          <a:p>
            <a:pPr algn="just" eaLnBrk="1" hangingPunct="1">
              <a:lnSpc>
                <a:spcPct val="90000"/>
              </a:lnSpc>
              <a:spcBef>
                <a:spcPts val="1213"/>
              </a:spcBef>
            </a:pPr>
            <a:endParaRPr lang="ru-RU" altLang="ru-RU" sz="3200">
              <a:latin typeface="Calibri" pitchFamily="34" charset="0"/>
            </a:endParaRPr>
          </a:p>
        </p:txBody>
      </p:sp>
      <p:sp>
        <p:nvSpPr>
          <p:cNvPr id="8199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A9F429E8-E4C7-46C9-AE3B-AB38A63B1B71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7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63" y="441325"/>
            <a:ext cx="9583737" cy="1600200"/>
          </a:xfrm>
        </p:spPr>
        <p:txBody>
          <a:bodyPr rtlCol="0">
            <a:normAutofit fontScale="90000"/>
          </a:bodyPr>
          <a:lstStyle/>
          <a:p>
            <a:pPr algn="ctr" defTabSz="1104047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Организации взаимодействия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с территориальными органами исполнительной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власти районов, администрацией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органов местного самоуправления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5" name="Picture 3" descr="C:\Users\ARM PPO\Desktop\Новая папка\IMG_52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12175" y="2746375"/>
            <a:ext cx="3027363" cy="1955800"/>
          </a:xfrm>
          <a:solidFill>
            <a:srgbClr val="CCFF99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sx="101000" sy="101000" algn="tl" rotWithShape="0">
              <a:schemeClr val="accent5">
                <a:lumMod val="40000"/>
                <a:lumOff val="60000"/>
                <a:alpha val="55000"/>
              </a:schemeClr>
            </a:outerShdw>
          </a:effectLst>
          <a:extLst/>
        </p:spPr>
      </p:pic>
      <p:pic>
        <p:nvPicPr>
          <p:cNvPr id="6" name="Picture 6" descr="E:\Рабочий стол -  Ветлов\Подготовка рук. ФОИВ, ОИВ в ВАГШ\Слайды, лекции и справки по обучению ФОИВ в ВАГШ\Фото ФОИВ ВАГШ\Фото  ФОИВ май 2019\IMG_804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498691" y="5218175"/>
            <a:ext cx="3023660" cy="2144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436749" y="2225594"/>
            <a:ext cx="5040000" cy="1702809"/>
          </a:xfrm>
          <a:prstGeom prst="rect">
            <a:avLst/>
          </a:prstGeom>
          <a:gradFill rotWithShape="1">
            <a:gsLst>
              <a:gs pos="0">
                <a:srgbClr val="ED7D31">
                  <a:lumMod val="40000"/>
                  <a:lumOff val="60000"/>
                </a:srgbClr>
              </a:gs>
              <a:gs pos="50000">
                <a:srgbClr val="ED7D31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72000" rIns="72000" bIns="72000" anchor="ctr"/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>
              <a:defRPr/>
            </a:pPr>
            <a:r>
              <a:rPr lang="ru-RU" sz="1600" kern="0" dirty="0" smtClean="0">
                <a:cs typeface="Times New Roman" pitchFamily="18" charset="0"/>
              </a:rPr>
              <a:t>взаимодействие </a:t>
            </a:r>
            <a:r>
              <a:rPr lang="ru-RU" sz="1600" kern="0" dirty="0">
                <a:cs typeface="Times New Roman" pitchFamily="18" charset="0"/>
              </a:rPr>
              <a:t>с главами субъектов Российской Федерации, </a:t>
            </a:r>
            <a:r>
              <a:rPr lang="ru-RU" sz="1600" b="0" kern="0" dirty="0">
                <a:cs typeface="Times New Roman" pitchFamily="18" charset="0"/>
              </a:rPr>
              <a:t>руководителями крупных предприятий,  общественных организаций</a:t>
            </a:r>
            <a:r>
              <a:rPr lang="ru-RU" sz="1600" b="0" kern="0" dirty="0" smtClean="0">
                <a:cs typeface="Times New Roman" pitchFamily="18" charset="0"/>
              </a:rPr>
              <a:t>, в том числе ветеранов боевых действий, </a:t>
            </a:r>
            <a:r>
              <a:rPr lang="ru-RU" sz="1600" b="0" kern="0" dirty="0">
                <a:cs typeface="Times New Roman" pitchFamily="18" charset="0"/>
              </a:rPr>
              <a:t>частных охранных предприятий и атаманами войсковых казачьих обществ </a:t>
            </a:r>
            <a:r>
              <a:rPr lang="ru-RU" sz="1600" kern="0" dirty="0">
                <a:cs typeface="Times New Roman" pitchFamily="18" charset="0"/>
              </a:rPr>
              <a:t>по </a:t>
            </a:r>
            <a:r>
              <a:rPr lang="ru-RU" sz="1600" kern="0" dirty="0" smtClean="0">
                <a:cs typeface="Times New Roman" pitchFamily="18" charset="0"/>
              </a:rPr>
              <a:t>вопросам </a:t>
            </a:r>
            <a:r>
              <a:rPr lang="ru-RU" sz="1600" kern="0" dirty="0">
                <a:cs typeface="Times New Roman" pitchFamily="18" charset="0"/>
              </a:rPr>
              <a:t>отбора </a:t>
            </a:r>
            <a:r>
              <a:rPr lang="ru-RU" sz="1600" kern="0" dirty="0" smtClean="0">
                <a:cs typeface="Times New Roman" pitchFamily="18" charset="0"/>
              </a:rPr>
              <a:t/>
            </a:r>
            <a:br>
              <a:rPr lang="ru-RU" sz="1600" kern="0" dirty="0" smtClean="0">
                <a:cs typeface="Times New Roman" pitchFamily="18" charset="0"/>
              </a:rPr>
            </a:br>
            <a:r>
              <a:rPr lang="ru-RU" sz="1600" kern="0" dirty="0" smtClean="0">
                <a:cs typeface="Times New Roman" pitchFamily="18" charset="0"/>
              </a:rPr>
              <a:t>и </a:t>
            </a:r>
            <a:r>
              <a:rPr lang="ru-RU" sz="1600" kern="0" dirty="0">
                <a:cs typeface="Times New Roman" pitchFamily="18" charset="0"/>
              </a:rPr>
              <a:t>призыва </a:t>
            </a:r>
            <a:r>
              <a:rPr lang="ru-RU" sz="1600" kern="0" dirty="0" smtClean="0">
                <a:cs typeface="Times New Roman" pitchFamily="18" charset="0"/>
              </a:rPr>
              <a:t>граждан в </a:t>
            </a:r>
            <a:r>
              <a:rPr lang="ru-RU" sz="1600" kern="0" dirty="0">
                <a:cs typeface="Times New Roman" pitchFamily="18" charset="0"/>
              </a:rPr>
              <a:t>мобилизационном людской </a:t>
            </a:r>
            <a:r>
              <a:rPr lang="ru-RU" sz="1600" kern="0" dirty="0" smtClean="0">
                <a:cs typeface="Times New Roman" pitchFamily="18" charset="0"/>
              </a:rPr>
              <a:t>резерв</a:t>
            </a:r>
            <a:endParaRPr lang="ru-RU" sz="1600" kern="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749" y="7286605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72000" rIns="72000" bIns="72000" anchor="ctr"/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indent="0">
              <a:defRPr/>
            </a:pPr>
            <a:r>
              <a:rPr lang="ru-RU" kern="0" dirty="0" smtClean="0"/>
              <a:t>формирование положительного общественного </a:t>
            </a:r>
            <a:r>
              <a:rPr lang="ru-RU" kern="0" dirty="0"/>
              <a:t>мнения </a:t>
            </a:r>
            <a:r>
              <a:rPr lang="ru-RU" kern="0" dirty="0" smtClean="0"/>
              <a:t/>
            </a:r>
            <a:br>
              <a:rPr lang="ru-RU" kern="0" dirty="0" smtClean="0"/>
            </a:br>
            <a:r>
              <a:rPr lang="ru-RU" b="0" kern="0" dirty="0" smtClean="0"/>
              <a:t>у </a:t>
            </a:r>
            <a:r>
              <a:rPr lang="ru-RU" b="0" kern="0" dirty="0"/>
              <a:t>граждан Российской </a:t>
            </a:r>
            <a:r>
              <a:rPr lang="ru-RU" b="0" kern="0" dirty="0" smtClean="0"/>
              <a:t>Федерации о </a:t>
            </a:r>
            <a:r>
              <a:rPr lang="ru-RU" b="0" kern="0" dirty="0"/>
              <a:t>пребывании </a:t>
            </a:r>
            <a:r>
              <a:rPr lang="ru-RU" b="0" kern="0" dirty="0" smtClean="0"/>
              <a:t>в резерве</a:t>
            </a:r>
            <a:endParaRPr lang="ru-RU" b="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2436749" y="6256630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72000" rIns="72000" bIns="72000" anchor="ctr"/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indent="0">
              <a:defRPr/>
            </a:pPr>
            <a:r>
              <a:rPr lang="ru-RU" kern="0" dirty="0"/>
              <a:t>проведение агитационной работы </a:t>
            </a:r>
            <a:r>
              <a:rPr lang="ru-RU" b="0" kern="0" dirty="0"/>
              <a:t>среди граждан </a:t>
            </a:r>
            <a:r>
              <a:rPr lang="ru-RU" b="0" kern="0" dirty="0" smtClean="0"/>
              <a:t/>
            </a:r>
            <a:br>
              <a:rPr lang="ru-RU" b="0" kern="0" dirty="0" smtClean="0"/>
            </a:br>
            <a:r>
              <a:rPr lang="ru-RU" b="0" kern="0" dirty="0" smtClean="0"/>
              <a:t>с </a:t>
            </a:r>
            <a:r>
              <a:rPr lang="ru-RU" b="0" kern="0" dirty="0"/>
              <a:t>участием средств массовой </a:t>
            </a:r>
            <a:r>
              <a:rPr lang="ru-RU" b="0" kern="0" dirty="0" smtClean="0"/>
              <a:t>информации</a:t>
            </a:r>
            <a:endParaRPr lang="ru-RU" b="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2436749" y="4247507"/>
            <a:ext cx="5040000" cy="693955"/>
          </a:xfrm>
          <a:prstGeom prst="rect">
            <a:avLst/>
          </a:prstGeom>
          <a:gradFill rotWithShape="1">
            <a:gsLst>
              <a:gs pos="0">
                <a:srgbClr val="FFC000">
                  <a:lumMod val="40000"/>
                  <a:lumOff val="60000"/>
                </a:srgbClr>
              </a:gs>
              <a:gs pos="50000">
                <a:srgbClr val="FFC000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72000" rIns="72000" bIns="72000" anchor="ctr"/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>
              <a:defRPr/>
            </a:pPr>
            <a:r>
              <a:rPr lang="ru-RU" sz="1600" b="0" kern="0" dirty="0" smtClean="0">
                <a:cs typeface="Times New Roman" pitchFamily="18" charset="0"/>
              </a:rPr>
              <a:t>привлечение </a:t>
            </a:r>
            <a:r>
              <a:rPr lang="ru-RU" sz="1600" kern="0" dirty="0">
                <a:cs typeface="Times New Roman" pitchFamily="18" charset="0"/>
              </a:rPr>
              <a:t>центров занятости </a:t>
            </a:r>
            <a:r>
              <a:rPr lang="ru-RU" sz="1600" kern="0" dirty="0" smtClean="0">
                <a:cs typeface="Times New Roman" pitchFamily="18" charset="0"/>
              </a:rPr>
              <a:t>населения </a:t>
            </a:r>
            <a:r>
              <a:rPr lang="ru-RU" sz="1600" b="0" kern="0" dirty="0" smtClean="0">
                <a:cs typeface="Times New Roman" pitchFamily="18" charset="0"/>
              </a:rPr>
              <a:t>к работе</a:t>
            </a:r>
            <a:br>
              <a:rPr lang="ru-RU" sz="1600" b="0" kern="0" dirty="0" smtClean="0">
                <a:cs typeface="Times New Roman" pitchFamily="18" charset="0"/>
              </a:rPr>
            </a:br>
            <a:r>
              <a:rPr lang="ru-RU" sz="1600" b="0" kern="0" dirty="0" smtClean="0">
                <a:cs typeface="Times New Roman" pitchFamily="18" charset="0"/>
              </a:rPr>
              <a:t>по </a:t>
            </a:r>
            <a:r>
              <a:rPr lang="ru-RU" sz="1600" b="0" kern="0" dirty="0">
                <a:cs typeface="Times New Roman" pitchFamily="18" charset="0"/>
              </a:rPr>
              <a:t>отбору </a:t>
            </a:r>
            <a:r>
              <a:rPr lang="ru-RU" sz="1600" b="0" kern="0" dirty="0" smtClean="0">
                <a:cs typeface="Times New Roman" pitchFamily="18" charset="0"/>
              </a:rPr>
              <a:t>граждан</a:t>
            </a:r>
            <a:endParaRPr lang="ru-RU" sz="1600" kern="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6749" y="5260566"/>
            <a:ext cx="5040000" cy="67696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0">
                <a:schemeClr val="bg1">
                  <a:lumMod val="85000"/>
                </a:schemeClr>
              </a:gs>
              <a:gs pos="51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2000" tIns="72000" rIns="72000" bIns="72000" anchor="ctr"/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600" dirty="0" smtClean="0"/>
              <a:t>медицинское освидетельствование </a:t>
            </a:r>
            <a:r>
              <a:rPr lang="ru-RU" sz="1600" b="0" dirty="0"/>
              <a:t>граждан, </a:t>
            </a:r>
            <a:r>
              <a:rPr lang="ru-RU" sz="1600" b="0" dirty="0" smtClean="0"/>
              <a:t>поступающих</a:t>
            </a:r>
            <a:br>
              <a:rPr lang="ru-RU" sz="1600" b="0" dirty="0" smtClean="0"/>
            </a:br>
            <a:r>
              <a:rPr lang="ru-RU" sz="1600" b="0" dirty="0" smtClean="0"/>
              <a:t>в </a:t>
            </a:r>
            <a:r>
              <a:rPr lang="ru-RU" sz="1600" b="0" dirty="0"/>
              <a:t>резерв </a:t>
            </a:r>
            <a:r>
              <a:rPr lang="ru-RU" sz="1600" b="0" dirty="0" smtClean="0"/>
              <a:t>с </a:t>
            </a:r>
            <a:r>
              <a:rPr lang="ru-RU" sz="1600" b="0" dirty="0"/>
              <a:t>учетом эпидемиологической обстановки в </a:t>
            </a:r>
            <a:r>
              <a:rPr lang="ru-RU" sz="1600" b="0" dirty="0" smtClean="0"/>
              <a:t>регионе</a:t>
            </a:r>
            <a:endParaRPr lang="ru-RU" sz="1600" b="0" dirty="0"/>
          </a:p>
        </p:txBody>
      </p:sp>
      <p:sp>
        <p:nvSpPr>
          <p:cNvPr id="9237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36925C7E-6279-4E7F-97FF-90BA96106357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8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15975" y="214313"/>
            <a:ext cx="9396413" cy="1055687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FF0000"/>
                </a:solidFill>
              </a:rPr>
              <a:t>Преимущества пребывания </a:t>
            </a:r>
            <a:br>
              <a:rPr lang="ru-RU" altLang="ru-RU" sz="3200" b="1" smtClean="0">
                <a:solidFill>
                  <a:srgbClr val="FF0000"/>
                </a:solidFill>
              </a:rPr>
            </a:br>
            <a:r>
              <a:rPr lang="ru-RU" altLang="ru-RU" sz="3200" b="1" smtClean="0">
                <a:solidFill>
                  <a:srgbClr val="FF0000"/>
                </a:solidFill>
              </a:rPr>
              <a:t>в мобилизационном людском резерве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15975" y="1235075"/>
            <a:ext cx="10247313" cy="7045325"/>
          </a:xfrm>
        </p:spPr>
        <p:txBody>
          <a:bodyPr rtlCol="0">
            <a:normAutofit fontScale="62500" lnSpcReduction="20000"/>
          </a:bodyPr>
          <a:lstStyle/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медицинское  обеспечение в </a:t>
            </a:r>
            <a:r>
              <a:rPr lang="ru-RU" sz="3381" dirty="0" err="1" smtClean="0"/>
              <a:t>военно</a:t>
            </a:r>
            <a:r>
              <a:rPr lang="ru-RU" sz="3381" dirty="0" smtClean="0"/>
              <a:t> – медицинских организациях  и  государственные гарантии бесплатного оказании медицинской помощи;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ежемесячные и ежегодные стимулирующие выплаты, единовременная денежная выплата при заключении очередного контракта;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дополнительные (неоплачиваемые) сутки к отпуску;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внеочередное преимущественное право, приема членов семей резервистов в дошкольные и общеобразовательные учреждения;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льготы при поступлении  в военные </a:t>
            </a:r>
            <a:r>
              <a:rPr lang="ru-RU" sz="3381" dirty="0" err="1" smtClean="0"/>
              <a:t>ВУЗ-ы</a:t>
            </a:r>
            <a:r>
              <a:rPr lang="ru-RU" sz="3381" dirty="0" smtClean="0"/>
              <a:t> резервистам и членов их семей;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право на бесплатное обучение на курсах дополнительного образования в военных </a:t>
            </a:r>
            <a:r>
              <a:rPr lang="ru-RU" sz="3381" dirty="0" err="1" smtClean="0"/>
              <a:t>ВУЗ-ах</a:t>
            </a:r>
            <a:r>
              <a:rPr lang="ru-RU" sz="3381" dirty="0" smtClean="0"/>
              <a:t>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выдача продовольственного пайка по нормам снабжения военнослужащего (продовольственного набора);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бесплатные абоненты на тренировки в спортивных комплексах Министерства обороны;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сохранение места работы и заработной платы, компенсация предприятию  расходов на выплату среднего заработка  работающим гражданам;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бесплатное обеспечение обмундированием на весь период службы в резерве;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 - обязательное государственное страхование жизни и здоровья за счет средств федерального бюджета;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бесплатный проезд к месту проведения военных сборов и обратно;</a:t>
            </a:r>
          </a:p>
          <a:p>
            <a:pPr marL="0" indent="0" algn="just" defTabSz="1104047" eaLnBrk="1" fontAlgn="auto" hangingPunct="1">
              <a:spcBef>
                <a:spcPts val="1207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81" dirty="0" smtClean="0"/>
              <a:t>- банно-прачечное обслуживание, обеспечение в период проведения военных сборов и учений.</a:t>
            </a:r>
          </a:p>
          <a:p>
            <a:pPr marL="276012" indent="-276012" defTabSz="1104047" eaLnBrk="1" fontAlgn="auto" hangingPunct="1">
              <a:spcBef>
                <a:spcPts val="1207"/>
              </a:spcBef>
              <a:spcAft>
                <a:spcPts val="0"/>
              </a:spcAft>
              <a:defRPr/>
            </a:pPr>
            <a:endParaRPr lang="ru-RU" sz="338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86000"/>
            <a:extLst/>
          </a:blip>
          <a:stretch>
            <a:fillRect/>
          </a:stretch>
        </p:blipFill>
        <p:spPr>
          <a:xfrm>
            <a:off x="9440598" y="118755"/>
            <a:ext cx="2304591" cy="97377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10245" name="Номер слайда 3"/>
          <p:cNvSpPr txBox="1">
            <a:spLocks/>
          </p:cNvSpPr>
          <p:nvPr/>
        </p:nvSpPr>
        <p:spPr bwMode="auto">
          <a:xfrm>
            <a:off x="10796588" y="476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31B298D9-5317-461E-820E-424ED0EDA3CF}" type="slidenum">
              <a:rPr lang="ru-RU" altLang="ru-RU" b="1">
                <a:latin typeface="Times New Roman" pitchFamily="18" charset="0"/>
                <a:cs typeface="Times New Roman" pitchFamily="18" charset="0"/>
              </a:rPr>
              <a:pPr algn="ctr" eaLnBrk="1" hangingPunct="1"/>
              <a:t>9</a:t>
            </a:fld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797</Words>
  <Application>Microsoft Office PowerPoint</Application>
  <PresentationFormat>Произвольный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 Light</vt:lpstr>
      <vt:lpstr>Calibri</vt:lpstr>
      <vt:lpstr>Tahoma</vt:lpstr>
      <vt:lpstr>Times New Roman</vt:lpstr>
      <vt:lpstr>Arial Narrow</vt:lpstr>
      <vt:lpstr>Тема Office</vt:lpstr>
      <vt:lpstr>Основные положения при  выполнении мероприятий по отбору граждан, пребывающих в запасе, в кандидаты на контракт в мобилизационный резерв ВС РФ</vt:lpstr>
      <vt:lpstr>Нормативно – правовые документы,  приказы Министра обороны  Российской Федерации по организации  мобилизационного людского резерва ВС РФ</vt:lpstr>
      <vt:lpstr>   2 этапа отбора граждан, пребывающих  в запасе, для заключения контракта о пребывании в мобилизационном людском резерве  </vt:lpstr>
      <vt:lpstr>Источником отбора граждан в  мобилизационный людской резерв  должны быть: </vt:lpstr>
      <vt:lpstr>Требования к кандидатам:</vt:lpstr>
      <vt:lpstr>Исключить граждан, пребывающих в запасе из состава кандидатов категорий: </vt:lpstr>
      <vt:lpstr>При изучении граждан, пребывающих  в запасе, в порядке изучения взаимодействовать: </vt:lpstr>
      <vt:lpstr>Организации взаимодействия  с территориальными органами исполнительной  власти районов, администрацией  органов местного самоуправления</vt:lpstr>
      <vt:lpstr>Преимущества пребывания  в мобилизационном людском резерве</vt:lpstr>
      <vt:lpstr>Согласившихся на заключение контракта,  о пребывании     в мобилизационном людском резерве, должны быть затребованы документы: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User Windows</cp:lastModifiedBy>
  <cp:revision>33</cp:revision>
  <dcterms:created xsi:type="dcterms:W3CDTF">2021-07-14T05:01:48Z</dcterms:created>
  <dcterms:modified xsi:type="dcterms:W3CDTF">2021-07-26T06:58:33Z</dcterms:modified>
</cp:coreProperties>
</file>