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customXml/itemProps4.xml" ContentType="application/vnd.openxmlformats-officedocument.customXmlProperties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5"/>
    <p:sldMasterId id="2147483792" r:id="rId6"/>
    <p:sldMasterId id="2147483799" r:id="rId7"/>
    <p:sldMasterId id="2147483814" r:id="rId8"/>
  </p:sldMasterIdLst>
  <p:notesMasterIdLst>
    <p:notesMasterId r:id="rId10"/>
  </p:notesMasterIdLst>
  <p:sldIdLst>
    <p:sldId id="3972" r:id="rId9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2" userDrawn="1">
          <p15:clr>
            <a:srgbClr val="A4A3A4"/>
          </p15:clr>
        </p15:guide>
        <p15:guide id="2" pos="4112" userDrawn="1">
          <p15:clr>
            <a:srgbClr val="A4A3A4"/>
          </p15:clr>
        </p15:guide>
        <p15:guide id="13" pos="7423" userDrawn="1">
          <p15:clr>
            <a:srgbClr val="A4A3A4"/>
          </p15:clr>
        </p15:guide>
        <p15:guide id="20" orient="horz" pos="2908" userDrawn="1">
          <p15:clr>
            <a:srgbClr val="A4A3A4"/>
          </p15:clr>
        </p15:guide>
        <p15:guide id="36" pos="386" userDrawn="1">
          <p15:clr>
            <a:srgbClr val="A4A3A4"/>
          </p15:clr>
        </p15:guide>
        <p15:guide id="40" pos="1345" userDrawn="1">
          <p15:clr>
            <a:srgbClr val="A4A3A4"/>
          </p15:clr>
        </p15:guide>
        <p15:guide id="42" pos="733" userDrawn="1">
          <p15:clr>
            <a:srgbClr val="A4A3A4"/>
          </p15:clr>
        </p15:guide>
        <p15:guide id="43" orient="horz" pos="913" userDrawn="1">
          <p15:clr>
            <a:srgbClr val="A4A3A4"/>
          </p15:clr>
        </p15:guide>
        <p15:guide id="44" orient="horz" pos="3327" userDrawn="1">
          <p15:clr>
            <a:srgbClr val="A4A3A4"/>
          </p15:clr>
        </p15:guide>
        <p15:guide id="46" orient="horz" pos="1049" userDrawn="1">
          <p15:clr>
            <a:srgbClr val="A4A3A4"/>
          </p15:clr>
        </p15:guide>
        <p15:guide id="47" pos="5677" userDrawn="1">
          <p15:clr>
            <a:srgbClr val="A4A3A4"/>
          </p15:clr>
        </p15:guide>
        <p15:guide id="48" orient="horz" pos="1865" userDrawn="1">
          <p15:clr>
            <a:srgbClr val="A4A3A4"/>
          </p15:clr>
        </p15:guide>
        <p15:guide id="49" orient="horz" pos="2478" userDrawn="1">
          <p15:clr>
            <a:srgbClr val="A4A3A4"/>
          </p15:clr>
        </p15:guide>
        <p15:guide id="50" orient="horz" pos="2772" userDrawn="1">
          <p15:clr>
            <a:srgbClr val="A4A3A4"/>
          </p15:clr>
        </p15:guide>
        <p15:guide id="51" orient="horz" pos="1230" userDrawn="1">
          <p15:clr>
            <a:srgbClr val="A4A3A4"/>
          </p15:clr>
        </p15:guide>
        <p15:guide id="52" pos="2638" userDrawn="1">
          <p15:clr>
            <a:srgbClr val="A4A3A4"/>
          </p15:clr>
        </p15:guide>
        <p15:guide id="53" pos="61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5D30"/>
    <a:srgbClr val="FFC000"/>
    <a:srgbClr val="3D3D3D"/>
    <a:srgbClr val="595959"/>
    <a:srgbClr val="000000"/>
    <a:srgbClr val="3B802D"/>
    <a:srgbClr val="6AA744"/>
    <a:srgbClr val="DAE4EE"/>
    <a:srgbClr val="204824"/>
    <a:srgbClr val="FFE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0" autoAdjust="0"/>
    <p:restoredTop sz="63784" autoAdjust="0"/>
  </p:normalViewPr>
  <p:slideViewPr>
    <p:cSldViewPr snapToGrid="0" snapToObjects="1">
      <p:cViewPr varScale="1">
        <p:scale>
          <a:sx n="73" d="100"/>
          <a:sy n="73" d="100"/>
        </p:scale>
        <p:origin x="-972" y="-102"/>
      </p:cViewPr>
      <p:guideLst>
        <p:guide orient="horz" pos="1412"/>
        <p:guide orient="horz" pos="2908"/>
        <p:guide orient="horz" pos="913"/>
        <p:guide orient="horz" pos="3327"/>
        <p:guide orient="horz" pos="1049"/>
        <p:guide orient="horz" pos="1865"/>
        <p:guide orient="horz" pos="2478"/>
        <p:guide orient="horz" pos="2772"/>
        <p:guide orient="horz" pos="1230"/>
        <p:guide pos="4112"/>
        <p:guide pos="7423"/>
        <p:guide pos="386"/>
        <p:guide pos="1345"/>
        <p:guide pos="733"/>
        <p:guide pos="5677"/>
        <p:guide pos="2638"/>
        <p:guide pos="61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36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4870" cy="502756"/>
          </a:xfrm>
          <a:prstGeom prst="rect">
            <a:avLst/>
          </a:prstGeom>
        </p:spPr>
        <p:txBody>
          <a:bodyPr vert="horz" lIns="92426" tIns="46213" rIns="92426" bIns="462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1" y="0"/>
            <a:ext cx="2984870" cy="502756"/>
          </a:xfrm>
          <a:prstGeom prst="rect">
            <a:avLst/>
          </a:prstGeom>
        </p:spPr>
        <p:txBody>
          <a:bodyPr vert="horz" lIns="92426" tIns="46213" rIns="92426" bIns="46213" rtlCol="0"/>
          <a:lstStyle>
            <a:lvl1pPr algn="r">
              <a:defRPr sz="1200"/>
            </a:lvl1pPr>
          </a:lstStyle>
          <a:p>
            <a:fld id="{BA950764-9D86-964A-80FC-38782562159D}" type="datetimeFigureOut">
              <a:rPr lang="ru-RU" smtClean="0"/>
              <a:pPr/>
              <a:t>28.09.2022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50950"/>
            <a:ext cx="6015037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6" tIns="46213" rIns="92426" bIns="462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71"/>
            <a:ext cx="5510530" cy="3945494"/>
          </a:xfrm>
          <a:prstGeom prst="rect">
            <a:avLst/>
          </a:prstGeom>
        </p:spPr>
        <p:txBody>
          <a:bodyPr vert="horz" lIns="92426" tIns="46213" rIns="92426" bIns="462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517548"/>
            <a:ext cx="2984870" cy="502755"/>
          </a:xfrm>
          <a:prstGeom prst="rect">
            <a:avLst/>
          </a:prstGeom>
        </p:spPr>
        <p:txBody>
          <a:bodyPr vert="horz" lIns="92426" tIns="46213" rIns="92426" bIns="462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1" y="9517548"/>
            <a:ext cx="2984870" cy="502755"/>
          </a:xfrm>
          <a:prstGeom prst="rect">
            <a:avLst/>
          </a:prstGeom>
        </p:spPr>
        <p:txBody>
          <a:bodyPr vert="horz" lIns="92426" tIns="46213" rIns="92426" bIns="46213" rtlCol="0" anchor="b"/>
          <a:lstStyle>
            <a:lvl1pPr algn="r">
              <a:defRPr sz="1200"/>
            </a:lvl1pPr>
          </a:lstStyle>
          <a:p>
            <a:fld id="{6785FBB0-32B5-354E-A96B-3A0F851314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404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50950"/>
            <a:ext cx="6015037" cy="33829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59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19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2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xmlns="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xmlns="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xmlns="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xmlns="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46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xmlns="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xmlns="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33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06871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01704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71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80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96093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39137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xmlns="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89506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xmlns="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xmlns="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xmlns="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xmlns="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xmlns="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xmlns="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xmlns="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xmlns="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xmlns="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xmlns="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xmlns="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xmlns="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xmlns="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xmlns="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xmlns="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xmlns="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xmlns="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xmlns="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xmlns="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xmlns="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xmlns="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xmlns="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xmlns="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xmlns="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xmlns="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xmlns="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xmlns="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xmlns="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xmlns="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xmlns="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xmlns="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xmlns="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xmlns="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xmlns="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xmlns="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05345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747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xmlns="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xmlns="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xmlns="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xmlns="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xmlns="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xmlns="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xmlns="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xmlns="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xmlns="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xmlns="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xmlns="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93905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7757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xmlns="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xmlns="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xmlns="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xmlns="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xmlns="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33310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3868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921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9935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7117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76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5066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1165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300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5714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55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03195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xmlns="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1170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254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0341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409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42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97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xmlns="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xmlns="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16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98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xmlns="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xmlns="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xmlns="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5196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xmlns="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xmlns="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xmlns="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8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8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23754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xmlns="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79062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09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xmlns="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xmlns="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xmlns="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xmlns="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xmlns="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xmlns="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xmlns="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xmlns="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xmlns="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85563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xmlns="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xmlns="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xmlns="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xmlns="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xmlns="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xmlns="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xmlns="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xmlns="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xmlns="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19214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xmlns="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xmlns="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07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xmlns="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xmlns="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xmlns="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xmlns="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xmlns="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xmlns="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xmlns="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xmlns="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xmlns="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xmlns="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xmlns="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xmlns="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xmlns="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xmlns="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xmlns="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xmlns="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xmlns="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xmlns="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xmlns="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xmlns="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xmlns="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xmlns="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xmlns="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xmlns="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xmlns="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xmlns="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xmlns="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xmlns="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xmlns="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43035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39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52623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xmlns="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30737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2316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2305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8625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31630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95603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77323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78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93491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xmlns="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90736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2850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1695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4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xmlns="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xmlns="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xmlns="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xmlns="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xmlns="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xmlns="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xmlns="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xmlns="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06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xmlns="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xmlns="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xmlns="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xmlns="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1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xmlns="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xmlns="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57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0304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4716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66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38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97426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80349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xmlns="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28133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77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xmlns="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xmlns="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xmlns="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xmlns="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xmlns="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xmlns="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xmlns="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xmlns="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xmlns="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xmlns="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xmlns="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xmlns="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xmlns="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xmlns="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xmlns="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xmlns="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xmlns="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xmlns="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xmlns="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xmlns="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xmlns="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xmlns="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xmlns="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xmlns="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xmlns="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xmlns="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xmlns="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xmlns="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xmlns="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xmlns="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xmlns="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xmlns="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xmlns="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xmlns="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xmlns="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11435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xmlns="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xmlns="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xmlns="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xmlns="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xmlns="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xmlns="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xmlns="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xmlns="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xmlns="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xmlns="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xmlns="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85783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5606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xmlns="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xmlns="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xmlns="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xmlns="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xmlns="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83786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224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003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1042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xmlns="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xmlns="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xmlns="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xmlns="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xmlns="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xmlns="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xmlns="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xmlns="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xmlns="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xmlns="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xmlns="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2775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11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5742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80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91704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000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06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45174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xmlns="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2214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9405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7917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141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3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xmlns="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33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2865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xmlns="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xmlns="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6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xmlns="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xmlns="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xmlns="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1185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xmlns="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xmlns="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xmlns="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xmlns="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xmlns="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xmlns="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xmlns="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84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xmlns="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xmlns="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xmlns="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xmlns="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xmlns="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12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2903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xmlns="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xmlns="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81146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xmlns="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34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xmlns="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xmlns="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xmlns="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xmlns="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xmlns="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xmlns="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xmlns="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xmlns="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xmlns="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67128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xmlns="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xmlns="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xmlns="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xmlns="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xmlns="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xmlns="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xmlns="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xmlns="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xmlns="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xmlns="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18107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xmlns="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xmlns="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53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18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xmlns="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xmlns="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xmlns="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xmlns="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xmlns="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xmlns="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xmlns="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xmlns="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xmlns="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xmlns="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xmlns="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xmlns="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xmlns="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xmlns="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xmlns="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xmlns="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xmlns="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xmlns="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xmlns="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xmlns="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xmlns="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xmlns="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xmlns="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xmlns="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xmlns="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xmlns="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xmlns="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xmlns="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xmlns="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87633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xmlns="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33482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xmlns="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5541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xmlns="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xmlns="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47371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29121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02559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71921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xmlns="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xmlns="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xmlns="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60597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25852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265" r="76724" b="1"/>
          <a:stretch/>
        </p:blipFill>
        <p:spPr bwMode="auto">
          <a:xfrm>
            <a:off x="334963" y="209551"/>
            <a:ext cx="614744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250" y="260350"/>
            <a:ext cx="2343176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12192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12192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9166392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4213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700596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69233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8782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215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4918301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69744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203743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524606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4590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821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8616397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67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xmlns="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xmlns="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xmlns="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xmlns="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87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12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xmlns="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xmlns="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83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526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36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1282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0906333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53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76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xmlns="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73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794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21683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85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70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xmlns="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xmlns="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xmlns="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xmlns="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xmlns="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xmlns="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xmlns="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xmlns="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84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xmlns="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71796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xmlns="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99486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342796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xmlns="" val="104865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xmlns="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xmlns="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xmlns="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xmlns="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xmlns="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xmlns="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xmlns="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xmlns="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xmlns="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xmlns="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62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42" Type="http://schemas.openxmlformats.org/officeDocument/2006/relationships/slideLayout" Target="../slideLayouts/slideLayout121.xml"/><Relationship Id="rId47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29.xml"/><Relationship Id="rId55" Type="http://schemas.openxmlformats.org/officeDocument/2006/relationships/slideLayout" Target="../slideLayouts/slideLayout134.xml"/><Relationship Id="rId63" Type="http://schemas.openxmlformats.org/officeDocument/2006/relationships/slideLayout" Target="../slideLayouts/slideLayout142.xml"/><Relationship Id="rId68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40" Type="http://schemas.openxmlformats.org/officeDocument/2006/relationships/slideLayout" Target="../slideLayouts/slideLayout119.xml"/><Relationship Id="rId45" Type="http://schemas.openxmlformats.org/officeDocument/2006/relationships/slideLayout" Target="../slideLayouts/slideLayout124.xml"/><Relationship Id="rId53" Type="http://schemas.openxmlformats.org/officeDocument/2006/relationships/slideLayout" Target="../slideLayouts/slideLayout132.xml"/><Relationship Id="rId58" Type="http://schemas.openxmlformats.org/officeDocument/2006/relationships/slideLayout" Target="../slideLayouts/slideLayout137.xml"/><Relationship Id="rId66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49" Type="http://schemas.openxmlformats.org/officeDocument/2006/relationships/slideLayout" Target="../slideLayouts/slideLayout128.xml"/><Relationship Id="rId57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4" Type="http://schemas.openxmlformats.org/officeDocument/2006/relationships/slideLayout" Target="../slideLayouts/slideLayout123.xml"/><Relationship Id="rId52" Type="http://schemas.openxmlformats.org/officeDocument/2006/relationships/slideLayout" Target="../slideLayouts/slideLayout131.xml"/><Relationship Id="rId60" Type="http://schemas.openxmlformats.org/officeDocument/2006/relationships/slideLayout" Target="../slideLayouts/slideLayout139.xml"/><Relationship Id="rId65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43" Type="http://schemas.openxmlformats.org/officeDocument/2006/relationships/slideLayout" Target="../slideLayouts/slideLayout122.xml"/><Relationship Id="rId48" Type="http://schemas.openxmlformats.org/officeDocument/2006/relationships/slideLayout" Target="../slideLayouts/slideLayout127.xml"/><Relationship Id="rId56" Type="http://schemas.openxmlformats.org/officeDocument/2006/relationships/slideLayout" Target="../slideLayouts/slideLayout135.xml"/><Relationship Id="rId64" Type="http://schemas.openxmlformats.org/officeDocument/2006/relationships/slideLayout" Target="../slideLayouts/slideLayout143.xml"/><Relationship Id="rId69" Type="http://schemas.openxmlformats.org/officeDocument/2006/relationships/theme" Target="../theme/theme4.xml"/><Relationship Id="rId8" Type="http://schemas.openxmlformats.org/officeDocument/2006/relationships/slideLayout" Target="../slideLayouts/slideLayout87.xml"/><Relationship Id="rId51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Relationship Id="rId46" Type="http://schemas.openxmlformats.org/officeDocument/2006/relationships/slideLayout" Target="../slideLayouts/slideLayout125.xml"/><Relationship Id="rId59" Type="http://schemas.openxmlformats.org/officeDocument/2006/relationships/slideLayout" Target="../slideLayouts/slideLayout138.xml"/><Relationship Id="rId67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99.xml"/><Relationship Id="rId41" Type="http://schemas.openxmlformats.org/officeDocument/2006/relationships/slideLayout" Target="../slideLayouts/slideLayout120.xml"/><Relationship Id="rId54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1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30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  <p:sldLayoutId id="2147483778" r:id="rId62"/>
    <p:sldLayoutId id="2147483779" r:id="rId63"/>
    <p:sldLayoutId id="2147483780" r:id="rId64"/>
    <p:sldLayoutId id="2147483781" r:id="rId65"/>
    <p:sldLayoutId id="2147483782" r:id="rId66"/>
    <p:sldLayoutId id="2147483783" r:id="rId67"/>
    <p:sldLayoutId id="2147483784" r:id="rId68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5743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8" r:id="rId5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528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8205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  <p:sldLayoutId id="2147483861" r:id="rId47"/>
    <p:sldLayoutId id="2147483862" r:id="rId48"/>
    <p:sldLayoutId id="2147483863" r:id="rId49"/>
    <p:sldLayoutId id="2147483864" r:id="rId50"/>
    <p:sldLayoutId id="2147483865" r:id="rId51"/>
    <p:sldLayoutId id="2147483866" r:id="rId52"/>
    <p:sldLayoutId id="2147483867" r:id="rId53"/>
    <p:sldLayoutId id="2147483868" r:id="rId54"/>
    <p:sldLayoutId id="2147483869" r:id="rId55"/>
    <p:sldLayoutId id="2147483870" r:id="rId56"/>
    <p:sldLayoutId id="2147483871" r:id="rId57"/>
    <p:sldLayoutId id="2147483872" r:id="rId58"/>
    <p:sldLayoutId id="2147483873" r:id="rId59"/>
    <p:sldLayoutId id="2147483874" r:id="rId60"/>
    <p:sldLayoutId id="2147483875" r:id="rId61"/>
    <p:sldLayoutId id="2147483876" r:id="rId62"/>
    <p:sldLayoutId id="2147483877" r:id="rId63"/>
    <p:sldLayoutId id="2147483878" r:id="rId64"/>
    <p:sldLayoutId id="2147483879" r:id="rId65"/>
    <p:sldLayoutId id="2147483880" r:id="rId66"/>
    <p:sldLayoutId id="2147483881" r:id="rId67"/>
    <p:sldLayoutId id="2147483882" r:id="rId68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076017" y="847956"/>
            <a:ext cx="3116875" cy="215467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8072" y="6356002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48270" y="2248175"/>
            <a:ext cx="1218713" cy="36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000" b="1" spc="-20" dirty="0" smtClean="0">
                <a:latin typeface="Arial" panose="020B0604020202020204" pitchFamily="34" charset="0"/>
                <a:ea typeface="Proxima Nova" charset="0"/>
              </a:rPr>
              <a:t>до </a:t>
            </a:r>
            <a:r>
              <a:rPr lang="ru-RU" sz="1000" b="1" spc="-20" dirty="0">
                <a:latin typeface="Arial" panose="020B0604020202020204" pitchFamily="34" charset="0"/>
                <a:ea typeface="Proxima Nova" charset="0"/>
              </a:rPr>
              <a:t>25 </a:t>
            </a:r>
            <a:r>
              <a:rPr lang="ru-RU" sz="1000" b="1" spc="-20" dirty="0" smtClean="0">
                <a:latin typeface="Arial" panose="020B0604020202020204" pitchFamily="34" charset="0"/>
                <a:ea typeface="Proxima Nova" charset="0"/>
              </a:rPr>
              <a:t>лет 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000" spc="-20" dirty="0" smtClean="0">
                <a:latin typeface="Arial" panose="020B0604020202020204" pitchFamily="34" charset="0"/>
                <a:ea typeface="Proxima Nova" charset="0"/>
              </a:rPr>
              <a:t>(включительно)</a:t>
            </a:r>
            <a:endParaRPr lang="ru-RU" sz="10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8323" y="2204814"/>
            <a:ext cx="1904550" cy="3069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000" dirty="0" smtClean="0"/>
              <a:t>СРОК  КРЕДИТА</a:t>
            </a:r>
            <a:endParaRPr lang="ru-RU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270856" y="2511797"/>
            <a:ext cx="1471573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000" dirty="0"/>
              <a:t>ДОПОЛНИТЕЛЬНЫЕ ВОЗМОЖНОСТИ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626925" y="2057475"/>
            <a:ext cx="64790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000" b="1" spc="-20" dirty="0" smtClean="0">
                <a:latin typeface="Arial" panose="020B0604020202020204" pitchFamily="34" charset="0"/>
                <a:ea typeface="Proxima Nova" charset="0"/>
              </a:rPr>
              <a:t>от 10</a:t>
            </a:r>
            <a:r>
              <a:rPr lang="ru-RU" sz="1000" b="1" spc="-20" dirty="0">
                <a:latin typeface="Arial" panose="020B0604020202020204" pitchFamily="34" charset="0"/>
                <a:ea typeface="Proxima Nova" charset="0"/>
              </a:rPr>
              <a:t>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95768" y="2011793"/>
            <a:ext cx="2327297" cy="2661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000" dirty="0"/>
              <a:t>ПЕРВОНАЧАЛЬНЫЙ ВЗНОС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486574" y="1418178"/>
            <a:ext cx="3827707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000" b="1" spc="-20" dirty="0">
                <a:latin typeface="Arial" panose="020B0604020202020204" pitchFamily="34" charset="0"/>
                <a:ea typeface="Proxima Nova" charset="0"/>
              </a:rPr>
              <a:t>до 5 </a:t>
            </a:r>
            <a:r>
              <a:rPr lang="ru-RU" sz="100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000" b="1" spc="-20" dirty="0">
                <a:latin typeface="Arial" panose="020B0604020202020204" pitchFamily="34" charset="0"/>
                <a:ea typeface="Proxima Nova" charset="0"/>
              </a:rPr>
              <a:t>руб</a:t>
            </a:r>
            <a:r>
              <a:rPr lang="ru-RU" sz="1000" b="1" spc="-20" dirty="0" smtClean="0">
                <a:latin typeface="Arial" panose="020B0604020202020204" pitchFamily="34" charset="0"/>
                <a:ea typeface="Proxima Nova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для недвижимости, расположенной на сельских территориях (сельских агломерациях) Ленинградской области,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000" dirty="0" smtClean="0">
                <a:latin typeface="Arial" panose="020B0604020202020204" pitchFamily="34" charset="0"/>
              </a:rPr>
              <a:t>НАО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субъектов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РФ в составе ДФО</a:t>
            </a:r>
            <a:endParaRPr lang="ru-RU" sz="100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39544" y="2551871"/>
            <a:ext cx="310573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оформления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заемщиками-супругами двух кредитов для приобретения объекта недвижимости большей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стоимостью</a:t>
            </a:r>
            <a:r>
              <a:rPr lang="ru-RU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4476" y="1327871"/>
            <a:ext cx="1116877" cy="4396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000" dirty="0"/>
              <a:t>СУММА </a:t>
            </a:r>
          </a:p>
          <a:p>
            <a:r>
              <a:rPr lang="ru-RU" sz="1000" dirty="0"/>
              <a:t>КРЕДИТА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523542" y="1528953"/>
            <a:ext cx="2706020" cy="37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  <a:buClr>
                <a:srgbClr val="5EA038"/>
              </a:buClr>
            </a:pPr>
            <a:r>
              <a:rPr lang="ru-RU" sz="1050" b="1" spc="-20" dirty="0">
                <a:latin typeface="Arial" panose="020B0604020202020204" pitchFamily="34" charset="0"/>
                <a:ea typeface="Proxima Nova" charset="0"/>
              </a:rPr>
              <a:t>до 3 </a:t>
            </a:r>
            <a:r>
              <a:rPr lang="ru-RU" sz="1050" b="1" spc="-20" dirty="0" smtClean="0">
                <a:latin typeface="Arial" panose="020B0604020202020204" pitchFamily="34" charset="0"/>
                <a:ea typeface="Proxima Nova" charset="0"/>
              </a:rPr>
              <a:t>млн </a:t>
            </a:r>
            <a:r>
              <a:rPr lang="ru-RU" sz="1050" b="1" spc="-20" dirty="0">
                <a:latin typeface="Arial" panose="020B0604020202020204" pitchFamily="34" charset="0"/>
                <a:ea typeface="Proxima Nova" charset="0"/>
              </a:rPr>
              <a:t>руб</a:t>
            </a:r>
            <a:r>
              <a:rPr lang="ru-RU" sz="1050" b="1" spc="-20" dirty="0" smtClean="0">
                <a:latin typeface="Arial" panose="020B0604020202020204" pitchFamily="34" charset="0"/>
                <a:ea typeface="Proxima Nova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5EA038"/>
              </a:buClr>
            </a:pPr>
            <a:r>
              <a:rPr lang="ru-RU" sz="1050" spc="-20" dirty="0">
                <a:latin typeface="Arial" panose="020B0604020202020204" pitchFamily="34" charset="0"/>
                <a:ea typeface="Proxima Nova" charset="0"/>
              </a:rPr>
              <a:t>в остальных </a:t>
            </a:r>
            <a:r>
              <a:rPr lang="ru-RU" sz="1050" spc="-20" dirty="0" smtClean="0">
                <a:latin typeface="Arial" panose="020B0604020202020204" pitchFamily="34" charset="0"/>
                <a:ea typeface="Proxima Nova" charset="0"/>
              </a:rPr>
              <a:t>регионах</a:t>
            </a:r>
            <a:endParaRPr lang="ru-RU" sz="1050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4476" y="887667"/>
            <a:ext cx="1745287" cy="537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80000"/>
              </a:lnSpc>
              <a:spcBef>
                <a:spcPts val="0"/>
              </a:spcBef>
              <a:buSzPct val="100000"/>
              <a:buFontTx/>
              <a:buNone/>
              <a:defRPr sz="1400" b="1" spc="-2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000" dirty="0" smtClean="0"/>
              <a:t>ПРОЦЕНТНАЯ СТАВКА</a:t>
            </a:r>
            <a:endParaRPr lang="ru-RU" sz="10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139305" y="1003472"/>
            <a:ext cx="57895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b="1" spc="-20" dirty="0" smtClean="0">
                <a:latin typeface="Arial" panose="020B0604020202020204" pitchFamily="34" charset="0"/>
                <a:ea typeface="Proxima Nova" charset="0"/>
              </a:rPr>
              <a:t>3% </a:t>
            </a:r>
            <a:endParaRPr lang="ru-RU" b="1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07598" y="5807359"/>
            <a:ext cx="1170372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aseline="30000" dirty="0">
                <a:latin typeface="Arial" panose="020B0604020202020204" pitchFamily="34" charset="0"/>
              </a:rPr>
              <a:t>*</a:t>
            </a:r>
            <a:r>
              <a:rPr lang="ru-RU" sz="900" dirty="0" smtClean="0">
                <a:latin typeface="Arial" panose="020B0604020202020204" pitchFamily="34" charset="0"/>
              </a:rPr>
              <a:t> </a:t>
            </a:r>
            <a:r>
              <a:rPr lang="ru-RU" sz="700" dirty="0" smtClean="0">
                <a:latin typeface="Arial" panose="020B0604020202020204" pitchFamily="34" charset="0"/>
              </a:rPr>
              <a:t>при соблюдении следующих условий: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700" dirty="0" smtClean="0">
                <a:latin typeface="Arial" panose="020B0604020202020204" pitchFamily="34" charset="0"/>
              </a:rPr>
              <a:t> заемщики-супруги рассматриваются в качестве самостоятельных заемщиков и не привлекаются в качестве </a:t>
            </a:r>
            <a:r>
              <a:rPr lang="ru-RU" sz="700" dirty="0" err="1" smtClean="0">
                <a:latin typeface="Arial" panose="020B0604020202020204" pitchFamily="34" charset="0"/>
              </a:rPr>
              <a:t>созаемщиков</a:t>
            </a:r>
            <a:r>
              <a:rPr lang="ru-RU" sz="700" dirty="0" smtClean="0">
                <a:latin typeface="Arial" panose="020B0604020202020204" pitchFamily="34" charset="0"/>
              </a:rPr>
              <a:t> по кредитным договорам друг друга;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700" dirty="0" smtClean="0">
                <a:latin typeface="Arial" panose="020B0604020202020204" pitchFamily="34" charset="0"/>
              </a:rPr>
              <a:t>приобретаемый (строящийся) объект недвижимости, на который выдаются два льготных ипотечных кредита, должен соответствовать требованиям к объекту недвижимости, включая требования по соответствию учетной норме площади;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700" dirty="0" smtClean="0">
                <a:latin typeface="Arial" panose="020B0604020202020204" pitchFamily="34" charset="0"/>
              </a:rPr>
              <a:t>объект недвижимости, средства на приобретение (строительство) которого выдаются по двум льготным ипотечным кредитам, должен приобретаться на правах общей совместной собственности по одному договору купли-продажи (договору долевого участия) с указанием в качестве покупателей обоих заемщиков;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700" dirty="0" smtClean="0">
                <a:latin typeface="Arial" panose="020B0604020202020204" pitchFamily="34" charset="0"/>
              </a:rPr>
              <a:t>заявка на выдачу льготного ипотечного кредита на приобретение (строительство) одного объекта недвижимости (жилого помещения (жилого дома) подается каждым заемщиком;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700" dirty="0">
                <a:latin typeface="Arial" panose="020B0604020202020204" pitchFamily="34" charset="0"/>
              </a:rPr>
              <a:t>Первоначальный взнос в случае оформления обоих супругов на один объект недвижимости-20% от стоимости объекта недвижимости. </a:t>
            </a:r>
          </a:p>
        </p:txBody>
      </p:sp>
      <p:sp>
        <p:nvSpPr>
          <p:cNvPr id="56" name="object 9"/>
          <p:cNvSpPr txBox="1"/>
          <p:nvPr/>
        </p:nvSpPr>
        <p:spPr>
          <a:xfrm>
            <a:off x="354476" y="218000"/>
            <a:ext cx="5606303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00" b="1" cap="all" spc="-15" dirty="0">
                <a:latin typeface="Proxima Nova" charset="0"/>
                <a:ea typeface="Proxima Nova" charset="0"/>
                <a:cs typeface="Proxima Nova" charset="0"/>
              </a:rPr>
              <a:t>СЕЛЬСКАЯ ИПОТЕКА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80167" y="592155"/>
            <a:ext cx="11435131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дома на сельских территориях </a:t>
            </a:r>
            <a:endParaRPr lang="ru-RU" sz="1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9145390" y="894504"/>
            <a:ext cx="888072" cy="872972"/>
            <a:chOff x="6629485" y="1484081"/>
            <a:chExt cx="1575255" cy="1551736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6990878" y="1484081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2" name="Rectangle 122"/>
            <p:cNvSpPr>
              <a:spLocks noChangeArrowheads="1"/>
            </p:cNvSpPr>
            <p:nvPr/>
          </p:nvSpPr>
          <p:spPr bwMode="auto">
            <a:xfrm>
              <a:off x="7001787" y="2031230"/>
              <a:ext cx="1081444" cy="1277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1100" b="1" kern="800" spc="-7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ru-RU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814155" y="2723024"/>
              <a:ext cx="1087152" cy="11006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9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6850237" y="3126839"/>
            <a:ext cx="3953072" cy="264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  <a:buSzPct val="100000"/>
            </a:pPr>
            <a:r>
              <a:rPr lang="ru-RU" sz="1000" b="1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СТРОИТЕЛЬСТВО ЖИЛОГО ДОМА (ОБЪЕКТА ИЖС);</a:t>
            </a:r>
            <a:endParaRPr lang="ru-RU" sz="1000" b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76552" y="3344743"/>
            <a:ext cx="5315448" cy="58167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000" b="1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ПРИОБРЕТЕНИЕ ПО </a:t>
            </a:r>
            <a:r>
              <a:rPr lang="ru-RU" sz="1000" b="1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ДКП </a:t>
            </a:r>
            <a:r>
              <a:rPr lang="ru-RU" sz="1000" b="1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У ФИЗИЧЕСКОГО ЛИЦА ЖИЛОГО ДОМА (ОБЪЕКТА ИЖС), ВВЕДЕННОГО В ЭКСПЛУАТАЦИЮ НЕ РАНЕЕ ЧЕМ ЗА 5 ЛЕТ ДО ДАТЫ ЗАКЛЮЧЕНИЯ КРЕДИТНОГО ДОГОВОРА</a:t>
            </a:r>
            <a:endParaRPr lang="ru-RU" sz="1000" b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50238" y="3948389"/>
            <a:ext cx="5230387" cy="7139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SzPct val="100000"/>
            </a:pPr>
            <a:r>
              <a:rPr lang="ru-RU" sz="1000" b="1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ПРИОБРЕТЕНИЕ ПО ДКП У ЮРИДИЧЕСКОГО ЛИЦА </a:t>
            </a:r>
            <a:r>
              <a:rPr lang="ru-RU" sz="1000" b="1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(ЗА ИСКЛЮЧЕНИЕМ ИНВЕСТИЦИОННОГО ФОНДА, В ТОМ ЧИСЛЕ ЕГО УПРАВЛЯЮЩЕЙ КОМПАНИИ), ИНДИВИДУАЛЬНОГО ПРЕДПРИНИМАТЕЛЯ, ЖИЛОГО </a:t>
            </a:r>
            <a:r>
              <a:rPr lang="ru-RU" sz="1000" b="1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ДОМА (ОБЪЕКТА ИЖС), ВВЕДЕННОГО В ЭКСПЛУАТАЦИЮ НЕ РАНЕЕ ЧЕМ ЗА </a:t>
            </a:r>
            <a:r>
              <a:rPr lang="ru-RU" sz="1000" b="1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3 ГОДА </a:t>
            </a:r>
            <a:r>
              <a:rPr lang="ru-RU" sz="1000" b="1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ДО ДАТЫ ЗАКЛЮЧЕНИЯ КРЕДИТНОГО ДОГОВОРА</a:t>
            </a:r>
          </a:p>
        </p:txBody>
      </p:sp>
      <p:sp>
        <p:nvSpPr>
          <p:cNvPr id="28" name="object 9"/>
          <p:cNvSpPr txBox="1"/>
          <p:nvPr/>
        </p:nvSpPr>
        <p:spPr>
          <a:xfrm>
            <a:off x="6950004" y="2528741"/>
            <a:ext cx="1900688" cy="39818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b="1" spc="10" dirty="0" smtClean="0">
                <a:latin typeface="Arial" panose="020B0604020202020204" pitchFamily="34" charset="0"/>
              </a:rPr>
              <a:t>СЕЛЬСКАЯ ИПОТЕКА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b="1" spc="10" dirty="0" smtClean="0">
                <a:latin typeface="Arial" panose="020B0604020202020204" pitchFamily="34" charset="0"/>
              </a:rPr>
              <a:t>ЦЕЛИ КРЕДИТОВАНИЯ</a:t>
            </a:r>
            <a:endParaRPr lang="ru-RU" sz="1200" b="1" dirty="0">
              <a:latin typeface="Arial" panose="020B0604020202020204" pitchFamily="34" charset="0"/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281168" y="3071328"/>
            <a:ext cx="5323117" cy="39818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spc="10" dirty="0" smtClean="0">
                <a:latin typeface="Arial" panose="020B0604020202020204" pitchFamily="34" charset="0"/>
              </a:rPr>
              <a:t>СЕЛЬСКАЯ ИПОТЕКА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200" b="1" spc="10" dirty="0" smtClean="0">
                <a:latin typeface="Arial" panose="020B0604020202020204" pitchFamily="34" charset="0"/>
              </a:rPr>
              <a:t>ТРЕБОВАНИЯ К ЗАЕМЩИКУ И ОБЪЕКТУ НЕДВИЖИМОСТИ</a:t>
            </a:r>
            <a:endParaRPr lang="ru-RU" sz="1200" b="1" dirty="0">
              <a:latin typeface="Arial" panose="020B0604020202020204" pitchFamily="34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207598" y="3521057"/>
            <a:ext cx="1526292" cy="34705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  <a:endParaRPr lang="ru-RU" sz="10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184437" y="3803705"/>
            <a:ext cx="1891149" cy="241699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РАБОТЫ</a:t>
            </a:r>
          </a:p>
        </p:txBody>
      </p:sp>
      <p:sp>
        <p:nvSpPr>
          <p:cNvPr id="33" name="Полилиния 32"/>
          <p:cNvSpPr/>
          <p:nvPr/>
        </p:nvSpPr>
        <p:spPr>
          <a:xfrm>
            <a:off x="197929" y="4076409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СОЗАЕМЩИКИ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320097" y="4607725"/>
            <a:ext cx="1919261" cy="213798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1890386" y="3586703"/>
            <a:ext cx="1876597" cy="241699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ctr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ru-RU" sz="1000" b="1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от 21 до 75 лет </a:t>
            </a:r>
            <a:endParaRPr lang="ru-RU" sz="1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858479" y="3841673"/>
            <a:ext cx="3455802" cy="169485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000" b="1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3 месяца  </a:t>
            </a:r>
            <a:r>
              <a:rPr lang="ru-RU" sz="100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на последнем (текущем) месте работы</a:t>
            </a:r>
            <a:endParaRPr lang="ru-RU" sz="1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1793320" y="4069324"/>
            <a:ext cx="3798184" cy="694033"/>
          </a:xfrm>
          <a:custGeom>
            <a:avLst/>
            <a:gdLst>
              <a:gd name="connsiteX0" fmla="*/ 0 w 5256586"/>
              <a:gd name="connsiteY0" fmla="*/ 0 h 1749150"/>
              <a:gd name="connsiteX1" fmla="*/ 5256586 w 5256586"/>
              <a:gd name="connsiteY1" fmla="*/ 0 h 1749150"/>
              <a:gd name="connsiteX2" fmla="*/ 5256586 w 5256586"/>
              <a:gd name="connsiteY2" fmla="*/ 1749150 h 1749150"/>
              <a:gd name="connsiteX3" fmla="*/ 0 w 5256586"/>
              <a:gd name="connsiteY3" fmla="*/ 1749150 h 1749150"/>
              <a:gd name="connsiteX4" fmla="*/ 0 w 5256586"/>
              <a:gd name="connsiteY4" fmla="*/ 0 h 174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6" h="1749150">
                <a:moveTo>
                  <a:pt x="0" y="0"/>
                </a:moveTo>
                <a:lnTo>
                  <a:pt x="5256586" y="0"/>
                </a:lnTo>
                <a:lnTo>
                  <a:pt x="5256586" y="1749150"/>
                </a:lnTo>
                <a:lnTo>
                  <a:pt x="0" y="1749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noAutofit/>
          </a:bodyPr>
          <a:lstStyle/>
          <a:p>
            <a:pPr marL="0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000" b="1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супруг(а)</a:t>
            </a:r>
          </a:p>
          <a:p>
            <a:pPr marL="0" lvl="1" algn="l" defTabSz="533400">
              <a:lnSpc>
                <a:spcPct val="80000"/>
              </a:lnSpc>
              <a:spcBef>
                <a:spcPct val="0"/>
              </a:spcBef>
            </a:pPr>
            <a:r>
              <a:rPr lang="ru-RU" sz="100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заемщика (при отсутствии брачного договора</a:t>
            </a:r>
            <a:r>
              <a:rPr lang="en-US" sz="100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/</a:t>
            </a:r>
            <a:r>
              <a:rPr lang="ru-RU" sz="100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контракта). Для увеличения суммы кредита в качестве </a:t>
            </a:r>
            <a:r>
              <a:rPr lang="ru-RU" sz="1000" b="0" kern="1200" spc="-20" dirty="0" err="1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созаемщика</a:t>
            </a:r>
            <a:r>
              <a:rPr lang="ru-RU" sz="1000" b="0" kern="12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можно привлечь до 3-х человек (не только родственников)</a:t>
            </a:r>
            <a:endParaRPr lang="ru-RU" sz="1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1645511" y="4649339"/>
            <a:ext cx="4235899" cy="153888"/>
          </a:xfrm>
          <a:custGeom>
            <a:avLst/>
            <a:gdLst>
              <a:gd name="connsiteX0" fmla="*/ 0 w 5256585"/>
              <a:gd name="connsiteY0" fmla="*/ 0 h 2369842"/>
              <a:gd name="connsiteX1" fmla="*/ 5256585 w 5256585"/>
              <a:gd name="connsiteY1" fmla="*/ 0 h 2369842"/>
              <a:gd name="connsiteX2" fmla="*/ 5256585 w 5256585"/>
              <a:gd name="connsiteY2" fmla="*/ 2369842 h 2369842"/>
              <a:gd name="connsiteX3" fmla="*/ 0 w 5256585"/>
              <a:gd name="connsiteY3" fmla="*/ 2369842 h 2369842"/>
              <a:gd name="connsiteX4" fmla="*/ 0 w 5256585"/>
              <a:gd name="connsiteY4" fmla="*/ 0 h 236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6585" h="2369842">
                <a:moveTo>
                  <a:pt x="0" y="0"/>
                </a:moveTo>
                <a:lnTo>
                  <a:pt x="5256585" y="0"/>
                </a:lnTo>
                <a:lnTo>
                  <a:pt x="5256585" y="2369842"/>
                </a:lnTo>
                <a:lnTo>
                  <a:pt x="0" y="236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897" tIns="15240" rIns="85344" bIns="15240" numCol="1" spcCol="1270" anchor="t" anchorCtr="0">
            <a:spAutoFit/>
          </a:bodyPr>
          <a:lstStyle/>
          <a:p>
            <a:pPr marL="180975" lvl="1" algn="l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1000" b="1" kern="1200" spc="-20" dirty="0" smtClean="0">
                <a:latin typeface="Arial" panose="020B0604020202020204" pitchFamily="34" charset="0"/>
                <a:ea typeface="Proxima Nova" charset="0"/>
              </a:rPr>
              <a:t>Заявление-анкета</a:t>
            </a:r>
            <a:endPara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437" y="4770442"/>
            <a:ext cx="6096000" cy="1209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900" b="1" spc="-20" dirty="0">
                <a:latin typeface="Arial" panose="020B0604020202020204" pitchFamily="34" charset="0"/>
                <a:ea typeface="Proxima Nova" charset="0"/>
              </a:rPr>
              <a:t>Паспорт</a:t>
            </a:r>
            <a:r>
              <a:rPr lang="ru-RU" sz="900" spc="-20" dirty="0">
                <a:latin typeface="Arial" panose="020B0604020202020204" pitchFamily="34" charset="0"/>
                <a:ea typeface="Proxima Nova" charset="0"/>
              </a:rPr>
              <a:t> гражданина РФ или документ, его заменяющий (удостоверение личности для лиц, которые проходят военную службу) </a:t>
            </a:r>
            <a:endParaRPr lang="ru-RU" sz="900" spc="-20" dirty="0" smtClean="0">
              <a:latin typeface="Arial" panose="020B0604020202020204" pitchFamily="34" charset="0"/>
              <a:ea typeface="Proxima Nova" charset="0"/>
            </a:endParaRPr>
          </a:p>
          <a:p>
            <a:pPr marL="180975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sz="900" b="1" spc="-20" dirty="0">
                <a:latin typeface="Arial" panose="020B0604020202020204" pitchFamily="34" charset="0"/>
                <a:ea typeface="Proxima Nova" charset="0"/>
              </a:rPr>
              <a:t>Военный билет </a:t>
            </a:r>
            <a:r>
              <a:rPr lang="ru-RU" sz="900" spc="-20" dirty="0">
                <a:latin typeface="Arial" panose="020B0604020202020204" pitchFamily="34" charset="0"/>
                <a:ea typeface="Proxima Nova" charset="0"/>
              </a:rPr>
              <a:t>или удостоверение граждан, подлежащих первичной постановке  на воинский учет (приписное свидетельство) - для мужчин в возрасте до 27 лет (включительно)</a:t>
            </a:r>
          </a:p>
          <a:p>
            <a:pPr marL="352425" lvl="1" indent="-171450" defTabSz="533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255D30"/>
              </a:buClr>
              <a:buFont typeface="Arial" panose="020B0604020202020204" pitchFamily="34" charset="0"/>
              <a:buChar char="●"/>
            </a:pPr>
            <a:r>
              <a:rPr lang="ru-RU" sz="900" spc="-20" dirty="0">
                <a:latin typeface="Arial" panose="020B0604020202020204" pitchFamily="34" charset="0"/>
                <a:ea typeface="Proxima Nova" charset="0"/>
              </a:rPr>
              <a:t>о семейном положении/ наличии детей</a:t>
            </a:r>
          </a:p>
          <a:p>
            <a:pPr marL="352425" lvl="1" indent="-171450" defTabSz="533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255D30"/>
              </a:buClr>
              <a:buFont typeface="Arial" panose="020B0604020202020204" pitchFamily="34" charset="0"/>
              <a:buChar char="●"/>
            </a:pPr>
            <a:r>
              <a:rPr lang="ru-RU" sz="900" spc="-20" dirty="0">
                <a:latin typeface="Arial" panose="020B0604020202020204" pitchFamily="34" charset="0"/>
                <a:ea typeface="Proxima Nova" charset="0"/>
              </a:rPr>
              <a:t>подтверждающие финансовое состояние и трудовую занятость</a:t>
            </a:r>
          </a:p>
          <a:p>
            <a:pPr marL="352425" lvl="1" indent="-171450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  <a:buClr>
                <a:srgbClr val="255D30"/>
              </a:buClr>
              <a:buFont typeface="Arial" panose="020B0604020202020204" pitchFamily="34" charset="0"/>
              <a:buChar char="●"/>
            </a:pPr>
            <a:r>
              <a:rPr lang="ru-RU" sz="900" spc="-20" dirty="0">
                <a:latin typeface="Arial" panose="020B0604020202020204" pitchFamily="34" charset="0"/>
                <a:ea typeface="Proxima Nova" charset="0"/>
              </a:rPr>
              <a:t>по кредитуемому объекту недвижимости</a:t>
            </a:r>
          </a:p>
          <a:p>
            <a:pPr marL="180975" lvl="1" defTabSz="533400">
              <a:lnSpc>
                <a:spcPct val="80000"/>
              </a:lnSpc>
              <a:spcBef>
                <a:spcPct val="0"/>
              </a:spcBef>
              <a:spcAft>
                <a:spcPts val="200"/>
              </a:spcAft>
            </a:pPr>
            <a:endParaRPr lang="ru-RU" sz="900" spc="-20" dirty="0"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5816566" y="2454109"/>
            <a:ext cx="640080" cy="709425"/>
            <a:chOff x="6629485" y="1484081"/>
            <a:chExt cx="1575255" cy="1551736"/>
          </a:xfrm>
        </p:grpSpPr>
        <p:sp>
          <p:nvSpPr>
            <p:cNvPr id="44" name="Прямоугольник 43"/>
            <p:cNvSpPr/>
            <p:nvPr/>
          </p:nvSpPr>
          <p:spPr bwMode="auto">
            <a:xfrm>
              <a:off x="6990878" y="1484081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814156" y="2723024"/>
              <a:ext cx="1087152" cy="20196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endParaRPr lang="ru-RU" sz="9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8755977" y="5237525"/>
            <a:ext cx="640080" cy="709425"/>
            <a:chOff x="6629485" y="1484081"/>
            <a:chExt cx="1575255" cy="1551736"/>
          </a:xfrm>
        </p:grpSpPr>
        <p:sp>
          <p:nvSpPr>
            <p:cNvPr id="64" name="Прямоугольник 63"/>
            <p:cNvSpPr/>
            <p:nvPr/>
          </p:nvSpPr>
          <p:spPr bwMode="auto">
            <a:xfrm>
              <a:off x="6990878" y="1484081"/>
              <a:ext cx="1213862" cy="12138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 bwMode="auto">
            <a:xfrm>
              <a:off x="6629485" y="1821955"/>
              <a:ext cx="1213862" cy="1213862"/>
            </a:xfrm>
            <a:prstGeom prst="rect">
              <a:avLst/>
            </a:prstGeom>
            <a:solidFill>
              <a:srgbClr val="255D30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6814156" y="2723024"/>
              <a:ext cx="1087152" cy="20196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endParaRPr lang="ru-RU" sz="9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4729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046"/>
    </mc:Choice>
    <mc:Fallback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Services">
  <a:themeElements>
    <a:clrScheme name="makeIT Bright">
      <a:dk1>
        <a:srgbClr val="000000"/>
      </a:dk1>
      <a:lt1>
        <a:srgbClr val="FFFFFF"/>
      </a:lt1>
      <a:dk2>
        <a:srgbClr val="1F1F1F"/>
      </a:dk2>
      <a:lt2>
        <a:srgbClr val="6E6E6E"/>
      </a:lt2>
      <a:accent1>
        <a:srgbClr val="02779C"/>
      </a:accent1>
      <a:accent2>
        <a:srgbClr val="678893"/>
      </a:accent2>
      <a:accent3>
        <a:srgbClr val="EA4D3A"/>
      </a:accent3>
      <a:accent4>
        <a:srgbClr val="12848A"/>
      </a:accent4>
      <a:accent5>
        <a:srgbClr val="014F66"/>
      </a:accent5>
      <a:accent6>
        <a:srgbClr val="192828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T Service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DRRB-25-3368</_dlc_DocId>
    <_dlc_DocIdUrl xmlns="667ea8c4-e13b-4022-ae41-c146554f18f0">
      <Url>https://portal/departments/drrb/_layouts/15/DocIdRedir.aspx?ID=DRRB-25-3368</Url>
      <Description>DRRB-25-3368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66449-E84D-4E57-A9E1-2E00B170EC1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5587FB3-1FEE-4295-B3F0-1B035E1C4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65F892-53B7-4E06-B0C4-82993803D70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667ea8c4-e13b-4022-ae41-c146554f18f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B029244-7593-4A46-9D1F-E7F56EDFD0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46259</TotalTime>
  <Words>438</Words>
  <Application>Microsoft Office PowerPoint</Application>
  <PresentationFormat>Произвольный</PresentationFormat>
  <Paragraphs>49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IT Services</vt:lpstr>
      <vt:lpstr>Специальное оформление</vt:lpstr>
      <vt:lpstr>1_Специальное оформление</vt:lpstr>
      <vt:lpstr>1_IT Services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Типовой портрет клиента</dc:title>
  <dc:creator>Microsoft Office User</dc:creator>
  <cp:lastModifiedBy>DNA7 X86</cp:lastModifiedBy>
  <cp:revision>2175</cp:revision>
  <cp:lastPrinted>2021-04-15T10:56:44Z</cp:lastPrinted>
  <dcterms:created xsi:type="dcterms:W3CDTF">2019-06-12T06:44:14Z</dcterms:created>
  <dcterms:modified xsi:type="dcterms:W3CDTF">2022-09-28T01:39:46Z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2c1feef0-257a-4cf9-8a1b-a78dd20eddaf</vt:lpwstr>
  </property>
</Properties>
</file>