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1879263" cy="8280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08">
          <p15:clr>
            <a:srgbClr val="A4A3A4"/>
          </p15:clr>
        </p15:guide>
        <p15:guide id="2" pos="37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-90" y="-1392"/>
      </p:cViewPr>
      <p:guideLst>
        <p:guide orient="horz" pos="2608"/>
        <p:guide pos="37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355149"/>
            <a:ext cx="10097374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4349128"/>
            <a:ext cx="8909447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440855"/>
            <a:ext cx="2561466" cy="70172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440855"/>
            <a:ext cx="7535907" cy="70172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064352"/>
            <a:ext cx="10245864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5541353"/>
            <a:ext cx="10245864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40856"/>
            <a:ext cx="10245864" cy="1600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029849"/>
            <a:ext cx="502548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3024646"/>
            <a:ext cx="502548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029849"/>
            <a:ext cx="505023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3024646"/>
            <a:ext cx="505023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8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192226"/>
            <a:ext cx="6013877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192226"/>
            <a:ext cx="6013877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440856"/>
            <a:ext cx="10245864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2204273"/>
            <a:ext cx="10245864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4AB9-236E-4A3D-8614-10605BE7451E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7674706"/>
            <a:ext cx="4009251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microsoft.com/office/2007/relationships/hdphoto" Target="../media/hdphoto1.wdp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0274" y="-1"/>
            <a:ext cx="11887200" cy="82804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960000" cy="8280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0000" y="0"/>
            <a:ext cx="3960000" cy="8280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19263" y="0"/>
            <a:ext cx="3960000" cy="828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2"/>
          <p:cNvPicPr preferRelativeResize="0"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0"/>
          <a:stretch/>
        </p:blipFill>
        <p:spPr bwMode="auto">
          <a:xfrm>
            <a:off x="7935761" y="56569"/>
            <a:ext cx="124721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42431" y="549419"/>
            <a:ext cx="15825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b="1" i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АРМИЯ РОССИИ</a:t>
            </a:r>
            <a:endParaRPr lang="ru-RU" sz="900" b="1" i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3145" y="4757941"/>
            <a:ext cx="3960001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extrusionH="57150">
              <a:bevelT w="12700" h="6350" prst="coolSlant"/>
            </a:sp3d>
          </a:bodyPr>
          <a:lstStyle/>
          <a:p>
            <a:pPr algn="ctr"/>
            <a:r>
              <a:rPr lang="ru-RU" sz="3300" dirty="0">
                <a:ln w="3175">
                  <a:gradFill>
                    <a:gsLst>
                      <a:gs pos="0">
                        <a:srgbClr val="374F63">
                          <a:lumMod val="41000"/>
                          <a:lumOff val="59000"/>
                        </a:srgbClr>
                      </a:gs>
                      <a:gs pos="100000">
                        <a:srgbClr val="374F63">
                          <a:lumMod val="29000"/>
                        </a:srgb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prstClr val="white">
                        <a:lumMod val="85000"/>
                      </a:prstClr>
                    </a:gs>
                    <a:gs pos="50000">
                      <a:prstClr val="white">
                        <a:lumMod val="95000"/>
                      </a:prstClr>
                    </a:gs>
                    <a:gs pos="100000">
                      <a:prstClr val="white">
                        <a:shade val="100000"/>
                        <a:satMod val="115000"/>
                      </a:prstClr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68000"/>
                    </a:prstClr>
                  </a:outerShdw>
                </a:effectLst>
                <a:latin typeface="Impact" panose="020B0806030902050204" pitchFamily="34" charset="0"/>
                <a:cs typeface="Arial" pitchFamily="34" charset="0"/>
              </a:rPr>
              <a:t>СЛУЖБА В РЕЗЕРВЕ ВООРУЖЕННЫХ СИЛ – ТВОЙ ВЫБОР!</a:t>
            </a:r>
          </a:p>
        </p:txBody>
      </p:sp>
      <p:sp>
        <p:nvSpPr>
          <p:cNvPr id="10" name="Параллелограмм 9"/>
          <p:cNvSpPr/>
          <p:nvPr/>
        </p:nvSpPr>
        <p:spPr>
          <a:xfrm>
            <a:off x="7953853" y="7545307"/>
            <a:ext cx="3191899" cy="626723"/>
          </a:xfrm>
          <a:prstGeom prst="parallelogram">
            <a:avLst>
              <a:gd name="adj" fmla="val 5286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8268640" y="7089938"/>
            <a:ext cx="3191899" cy="626723"/>
          </a:xfrm>
          <a:prstGeom prst="parallelogram">
            <a:avLst>
              <a:gd name="adj" fmla="val 4780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>
            <a:off x="8596127" y="6552043"/>
            <a:ext cx="3191899" cy="626723"/>
          </a:xfrm>
          <a:prstGeom prst="parallelogram">
            <a:avLst>
              <a:gd name="adj" fmla="val 417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40291" y="7267595"/>
            <a:ext cx="27661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www.mil.ru</a:t>
            </a: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46220" y="705063"/>
            <a:ext cx="3777877" cy="6247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1.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Фотография анфас размером 9х12 см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(на обороте фотографии чернилами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указывается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фамилия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, имя, отчество и дата фотографирования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2.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Автобиография в двух экземплярах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(первый экземпляр – собственноручно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3.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Анкета (форму можно получить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 военном комиссариате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или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 сайте 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www.reserv.mil.ru)</a:t>
            </a:r>
          </a:p>
          <a:p>
            <a:endParaRPr lang="en-US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4.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Копии документов об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образовании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5.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трудовой книжки (при наличии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6.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Служебная характеристика с последнего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места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работы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(учебы, службы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7.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Выписка из домовой книги (при наличии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8.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свидетельства 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рождении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9.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военного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билета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10.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паспорта</a:t>
            </a:r>
            <a:endParaRPr lang="en-US" sz="1400" dirty="0" smtClean="0">
              <a:solidFill>
                <a:srgbClr val="000000"/>
              </a:solidFill>
              <a:latin typeface="MyriadPro-Regular"/>
            </a:endParaRP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11.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Копии свидетельств о браке и рождении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детей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(при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наличии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4684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5CAA"/>
                </a:solidFill>
                <a:latin typeface="MyriadPro-Bold"/>
              </a:rPr>
              <a:t>ДОКУМЕНТЫ ДЛЯ ПОСТУПЛЕНИЯ</a:t>
            </a:r>
          </a:p>
          <a:p>
            <a:pPr algn="ctr"/>
            <a:r>
              <a:rPr lang="ru-RU" sz="1600" b="1" dirty="0">
                <a:solidFill>
                  <a:srgbClr val="005CAA"/>
                </a:solidFill>
                <a:latin typeface="MyriadPro-Bold"/>
              </a:rPr>
              <a:t>на военную службу </a:t>
            </a:r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в резерве</a:t>
            </a:r>
            <a:endParaRPr lang="ru-RU" sz="1600" b="1" dirty="0">
              <a:solidFill>
                <a:srgbClr val="005CAA"/>
              </a:solidFill>
              <a:latin typeface="MyriadPro-Bold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4095" y="447327"/>
            <a:ext cx="342073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5CAA"/>
                </a:solidFill>
                <a:latin typeface="MyriadPro-Bold"/>
              </a:rPr>
              <a:t>По возрасту: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прапорщики, сержанты, солдаты – до 42 лет;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младшие офицеры – до 47 лет; старшие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офицеры – 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до 57 лет</a:t>
            </a:r>
          </a:p>
          <a:p>
            <a:r>
              <a:rPr lang="ru-RU" sz="1100" i="1" dirty="0" smtClean="0">
                <a:solidFill>
                  <a:srgbClr val="000000"/>
                </a:solidFill>
                <a:latin typeface="MyriadPro-Regular"/>
              </a:rPr>
              <a:t>Прим. - ведется работа по увеличению возраста на 5 лет.</a:t>
            </a:r>
            <a:endParaRPr lang="ru-RU" sz="1100" i="1" dirty="0">
              <a:solidFill>
                <a:srgbClr val="000000"/>
              </a:solidFill>
              <a:latin typeface="MyriadPro-Regular"/>
            </a:endParaRPr>
          </a:p>
          <a:p>
            <a:endParaRPr lang="ru-RU" sz="700" dirty="0" smtClean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 smtClean="0">
                <a:solidFill>
                  <a:srgbClr val="005CAA"/>
                </a:solidFill>
                <a:latin typeface="MyriadPro-Bold"/>
              </a:rPr>
              <a:t>По </a:t>
            </a:r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здоровью: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быть годным к военной службе (категория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А) или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годным к военной службе с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незначительными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ограничениями (категория Б)</a:t>
            </a:r>
          </a:p>
          <a:p>
            <a:endParaRPr lang="ru-RU" sz="3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По результатам профессионального</a:t>
            </a: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психологического отбора: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получить первую, вторую или третью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категорию пригодности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для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конкретной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выбранной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специальности</a:t>
            </a:r>
          </a:p>
          <a:p>
            <a:endParaRPr lang="ru-RU" sz="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По образованию: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не ниже основного общего (9 классов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048" y="131124"/>
            <a:ext cx="35491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ТРЕБОВАНИЯ К КАНДИДАТАМ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8540" y="5488165"/>
            <a:ext cx="35098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отбывал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наказание в виде лишения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свободы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подвергался административному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наказанию за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потребление наркотических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или психотропных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веществ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 отношении него вынесен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обвинительный приговор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 назначено наказание,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ведется дознание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либо предварительное следствие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или уголовное дело передано в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суд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421" y="4974163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MyriadPro-Bold"/>
              </a:rPr>
              <a:t>ГРАЖДАНИН НЕ МОЖЕТ СЧИТАТЬСЯ КАНДИДАТОМ, ЕСЛИ: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35794" y="7212293"/>
            <a:ext cx="2667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БОЛЕЕ ПОДРОБНО</a:t>
            </a:r>
          </a:p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с информацией можно</a:t>
            </a:r>
          </a:p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ознакомиться на сайте</a:t>
            </a:r>
          </a:p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Минобороны России</a:t>
            </a:r>
            <a:endParaRPr lang="ru-RU" sz="14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5151" y="6992881"/>
            <a:ext cx="1240642" cy="1163940"/>
          </a:xfrm>
          <a:prstGeom prst="rect">
            <a:avLst/>
          </a:prstGeom>
        </p:spPr>
      </p:pic>
      <p:sp>
        <p:nvSpPr>
          <p:cNvPr id="24" name="Freeform 14"/>
          <p:cNvSpPr/>
          <p:nvPr/>
        </p:nvSpPr>
        <p:spPr>
          <a:xfrm>
            <a:off x="134322" y="508842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5" name="Freeform 14"/>
          <p:cNvSpPr/>
          <p:nvPr/>
        </p:nvSpPr>
        <p:spPr>
          <a:xfrm>
            <a:off x="134322" y="1541926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6" name="Freeform 14"/>
          <p:cNvSpPr/>
          <p:nvPr/>
        </p:nvSpPr>
        <p:spPr>
          <a:xfrm>
            <a:off x="134322" y="2743462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7" name="Freeform 14"/>
          <p:cNvSpPr/>
          <p:nvPr/>
        </p:nvSpPr>
        <p:spPr>
          <a:xfrm>
            <a:off x="134322" y="4327218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8" name="Freeform 46"/>
          <p:cNvSpPr/>
          <p:nvPr/>
        </p:nvSpPr>
        <p:spPr>
          <a:xfrm flipH="1">
            <a:off x="134322" y="5563280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29" name="Freeform 46"/>
          <p:cNvSpPr/>
          <p:nvPr/>
        </p:nvSpPr>
        <p:spPr>
          <a:xfrm flipH="1">
            <a:off x="134322" y="6123405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30" name="Freeform 46"/>
          <p:cNvSpPr/>
          <p:nvPr/>
        </p:nvSpPr>
        <p:spPr>
          <a:xfrm flipH="1">
            <a:off x="134322" y="7073040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56019" y="145138"/>
            <a:ext cx="278139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оевой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 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рмейский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  Р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езерв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   С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StamperRg&amp;Bt" panose="040F0703050807070607" pitchFamily="82" charset="-52"/>
                <a:ea typeface="Tahoma" panose="020B0604030504040204" pitchFamily="34" charset="0"/>
                <a:cs typeface="Tahoma" panose="020B0604030504040204" pitchFamily="34" charset="0"/>
              </a:rPr>
              <a:t>траны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StamperRg&amp;Bt" panose="040F0703050807070607" pitchFamily="8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20153" y="6727403"/>
            <a:ext cx="302484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ВЕЖЛИВЫХ ЛЮДЕЙ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1605" y="7815297"/>
            <a:ext cx="302484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НАСТОЯЩИЕ ПАТРИОТЫ</a:t>
            </a:r>
            <a:endParaRPr lang="ru-RU" sz="16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Рисунок 59"/>
          <p:cNvPicPr preferRelativeResize="0"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9" y="200"/>
            <a:ext cx="11880000" cy="828000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340" y="3486561"/>
            <a:ext cx="1110766" cy="41737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8460" y="6092370"/>
            <a:ext cx="1464578" cy="2158895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3071" y="6731943"/>
            <a:ext cx="1057750" cy="1361514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8411" y="508269"/>
            <a:ext cx="1211334" cy="2270573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5352" y="1499058"/>
            <a:ext cx="1306118" cy="129490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340" y="152068"/>
            <a:ext cx="887242" cy="12087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0000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29423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Срок контракта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– 3 года </a:t>
            </a: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Служба в резерве:</a:t>
            </a:r>
          </a:p>
          <a:p>
            <a:pPr lvl="0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военные сборы (тренировочные занятия);</a:t>
            </a:r>
          </a:p>
          <a:p>
            <a:pPr lvl="0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исполнение обязанностей военной службы (ст.37 №53-ФЗ 1998 г.)</a:t>
            </a:r>
          </a:p>
          <a:p>
            <a:pPr lvl="0"/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algn="ctr"/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ПРОГРАММА ОБУЧЕНИЯ ПО </a:t>
            </a:r>
          </a:p>
          <a:p>
            <a:pPr algn="ctr"/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ВОЕННО-УЧЕТНЫМ СПЕЦИАЛЬНОСТЯМ</a:t>
            </a:r>
          </a:p>
          <a:p>
            <a:pPr algn="ctr"/>
            <a:endParaRPr lang="ru-RU" sz="700" b="1" dirty="0">
              <a:solidFill>
                <a:srgbClr val="E4000F"/>
              </a:solidFill>
              <a:latin typeface="MyriadPro-Bold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Теоретический курс занятий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Занятия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 тренажерах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Курс практического вождения на технике (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танк, БМП, БТР)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Курс экстремального вождения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Выполнение практических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стрельб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из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стрелкового оружия, танка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,БМП, БТР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Участие в военных парадах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4684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СОЦИАЛЬНЫЕ ГАРАНТИИ</a:t>
            </a:r>
          </a:p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И ЛЬГОТЫ БАРСА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048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СОЦИАЛЬНЫЕ ГАРАНТИИ</a:t>
            </a:r>
          </a:p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И ЛЬГОТЫ БАРСА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55208" y="982186"/>
            <a:ext cx="3484244" cy="7248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ДЕНЕЖНОЕ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ДОВОЛЬСТВИЕ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u="sng" dirty="0" smtClean="0">
                <a:solidFill>
                  <a:srgbClr val="000000"/>
                </a:solidFill>
                <a:latin typeface="MyriadPro-Regular"/>
              </a:rPr>
              <a:t>за </a:t>
            </a:r>
            <a:r>
              <a:rPr lang="ru-RU" sz="1400" b="1" u="sng" dirty="0" smtClean="0">
                <a:solidFill>
                  <a:srgbClr val="000000"/>
                </a:solidFill>
                <a:latin typeface="MyriadPro-Regular"/>
              </a:rPr>
              <a:t>3 суток </a:t>
            </a:r>
            <a:r>
              <a:rPr lang="ru-RU" sz="1400" u="sng" dirty="0" smtClean="0">
                <a:solidFill>
                  <a:srgbClr val="000000"/>
                </a:solidFill>
                <a:latin typeface="MyriadPro-Regular"/>
              </a:rPr>
              <a:t>пребывания на тренировочных занятиях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:</a:t>
            </a:r>
          </a:p>
          <a:p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офицер – до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5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тыс.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руб.;</a:t>
            </a:r>
          </a:p>
          <a:p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сержанты, солдаты – до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3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тыс.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руб. </a:t>
            </a:r>
          </a:p>
          <a:p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за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30 суток 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пребывания на военных </a:t>
            </a:r>
            <a:r>
              <a:rPr lang="ru-RU" sz="1400" u="sng" dirty="0" smtClean="0">
                <a:solidFill>
                  <a:srgbClr val="000000"/>
                </a:solidFill>
                <a:latin typeface="MyriadPro-Regular"/>
              </a:rPr>
              <a:t>сборах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:</a:t>
            </a:r>
          </a:p>
          <a:p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офицер –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от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30 до 46 тыс.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рублей;</a:t>
            </a:r>
          </a:p>
          <a:p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сержанты, солдаты – </a:t>
            </a:r>
            <a:r>
              <a:rPr lang="ru-RU" sz="1400" b="1" i="1" dirty="0" smtClean="0">
                <a:solidFill>
                  <a:srgbClr val="000000"/>
                </a:solidFill>
                <a:latin typeface="MyriadPro-Regular"/>
              </a:rPr>
              <a:t>от 10 до 28 тыс.</a:t>
            </a:r>
            <a:r>
              <a:rPr lang="ru-RU" sz="1400" i="1" dirty="0" smtClean="0">
                <a:solidFill>
                  <a:srgbClr val="000000"/>
                </a:solidFill>
                <a:latin typeface="MyriadPro-Regular"/>
              </a:rPr>
              <a:t> руб. (в зависимости от региона)</a:t>
            </a:r>
          </a:p>
          <a:p>
            <a:endParaRPr lang="ru-RU" sz="1000" dirty="0" smtClean="0"/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МЕДИЦИНСКОЕ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бесплатное обследование, лечение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, обеспечение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лекарствами в период </a:t>
            </a:r>
            <a:r>
              <a:rPr lang="ru-RU" sz="1400" dirty="0" err="1" smtClean="0">
                <a:solidFill>
                  <a:srgbClr val="000000"/>
                </a:solidFill>
                <a:latin typeface="MyriadPro-Regular"/>
              </a:rPr>
              <a:t>сборовых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мероприятий</a:t>
            </a:r>
          </a:p>
          <a:p>
            <a:endParaRPr lang="ru-RU" sz="10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ПРОДОВОЛЬСТВЕННОЕ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бесплатное трехразовое питание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 месту военной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службы</a:t>
            </a:r>
          </a:p>
          <a:p>
            <a:endParaRPr lang="ru-RU" sz="10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ОБЯЗАТЕЛЬНОЕ ГОСУДАРСТВЕННОЕ</a:t>
            </a: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СТРАХОВАНИЕ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жизни и здоровья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за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счет средств федерального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бюджета</a:t>
            </a:r>
          </a:p>
          <a:p>
            <a:endParaRPr lang="ru-RU" sz="10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ВЕЩЕВОЕ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бесплатное обеспечение обмундированием на весь период службы в резерве</a:t>
            </a:r>
          </a:p>
          <a:p>
            <a:endParaRPr lang="ru-RU" sz="10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ПРОЕЗД РАЗЛИЧНЫМИ ВИДАМИ ТРАНСПОРТА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бесплатный проезд к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месту проведения военных сборов и обратно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13564" y="898705"/>
            <a:ext cx="3484244" cy="7294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ЖИЛИЩНОЕ ОБЕСПЕЧЕНИЕ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денежная компенсация за </a:t>
            </a:r>
            <a:r>
              <a:rPr lang="ru-RU" sz="1400" dirty="0" err="1">
                <a:solidFill>
                  <a:srgbClr val="000000"/>
                </a:solidFill>
                <a:latin typeface="MyriadPro-Regular"/>
              </a:rPr>
              <a:t>найм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 жилых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помещений в случаях, установленных Правительством Российской Федерации</a:t>
            </a:r>
          </a:p>
          <a:p>
            <a:endParaRPr lang="ru-RU" sz="500" b="1" dirty="0" smtClean="0">
              <a:solidFill>
                <a:srgbClr val="E4000F"/>
              </a:solidFill>
              <a:latin typeface="MyriadPro-Bold"/>
            </a:endParaRPr>
          </a:p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ДОПОЛНИТЕЛЬНЫЕ </a:t>
            </a:r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ЛЬГОТЫ,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ГАРАНТИИ И КОМПЕНСАЦИИ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проведении занятий 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сборов,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выполнении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специальных задач </a:t>
            </a:r>
            <a:endParaRPr lang="ru-RU" sz="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сохраняется рабочее место </a:t>
            </a:r>
            <a:br>
              <a:rPr lang="ru-RU" sz="1400" dirty="0" smtClean="0">
                <a:solidFill>
                  <a:srgbClr val="000000"/>
                </a:solidFill>
                <a:latin typeface="MyriadPro-Regular"/>
              </a:rPr>
            </a:b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 заработная плата</a:t>
            </a:r>
          </a:p>
          <a:p>
            <a:endParaRPr lang="ru-RU" sz="5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предприятию, с которого резервист направляется на сборы (занятия), компенсируются финансовые затраты на весь период его привлечения (задействования)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algn="ctr"/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ПЯТЬ </a:t>
            </a:r>
            <a:r>
              <a:rPr lang="ru-RU" sz="1500" b="1" dirty="0">
                <a:solidFill>
                  <a:srgbClr val="E4000F"/>
                </a:solidFill>
                <a:latin typeface="MyriadPro-Bold"/>
              </a:rPr>
              <a:t>ШАГОВ </a:t>
            </a:r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К ПОСТУПЛЕНИЮ</a:t>
            </a:r>
          </a:p>
          <a:p>
            <a:pPr algn="ctr"/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НА СЛУЖБУ В РЕЗЕРВЕ</a:t>
            </a:r>
          </a:p>
          <a:p>
            <a:pPr algn="ctr"/>
            <a:endParaRPr lang="ru-RU" sz="1000" b="1" dirty="0" smtClean="0">
              <a:solidFill>
                <a:srgbClr val="E4000F"/>
              </a:solidFill>
              <a:latin typeface="MyriadPro-Bold"/>
            </a:endParaRPr>
          </a:p>
          <a:p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1.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Обратиться в военный комиссариат по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месту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жительства (регистрации)</a:t>
            </a:r>
          </a:p>
          <a:p>
            <a:pPr>
              <a:spcAft>
                <a:spcPts val="600"/>
              </a:spcAft>
            </a:pP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и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подать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заявление о приеме на службу в резерве</a:t>
            </a:r>
          </a:p>
          <a:p>
            <a:pPr>
              <a:spcAft>
                <a:spcPts val="600"/>
              </a:spcAft>
            </a:pPr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2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Выполнить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тесты на профессиональную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пригодность</a:t>
            </a:r>
          </a:p>
          <a:p>
            <a:pPr>
              <a:spcAft>
                <a:spcPts val="600"/>
              </a:spcAft>
            </a:pPr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3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Пройти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медицинскую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комиссию</a:t>
            </a:r>
          </a:p>
          <a:p>
            <a:pPr>
              <a:spcAft>
                <a:spcPts val="600"/>
              </a:spcAft>
            </a:pPr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4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Сдать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нормативы по физической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подготовке</a:t>
            </a:r>
            <a:endParaRPr lang="ru-RU" sz="15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5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Получить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в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военном комиссариате предписание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,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прибыть в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воинскую часть и заключить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контракт</a:t>
            </a:r>
            <a:endParaRPr lang="ru-RU" sz="15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611066" y="7267195"/>
            <a:ext cx="2240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БОЛЕЕ ПОДРОБНО</a:t>
            </a:r>
          </a:p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с информацией можно</a:t>
            </a:r>
          </a:p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ознакомиться на сайте</a:t>
            </a:r>
          </a:p>
          <a:p>
            <a:r>
              <a:rPr lang="en-US" sz="1400" b="1" i="0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http://www. mil.ru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119" y="7277023"/>
            <a:ext cx="940088" cy="881968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226" y="5298353"/>
            <a:ext cx="402274" cy="42031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3043" y="2066729"/>
            <a:ext cx="432854" cy="445047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7" y="1017397"/>
            <a:ext cx="432854" cy="445047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75" y="3212462"/>
            <a:ext cx="438950" cy="43895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" y="6280327"/>
            <a:ext cx="438950" cy="44504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75" y="7303222"/>
            <a:ext cx="438950" cy="445047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65" y="4285019"/>
            <a:ext cx="432854" cy="43895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8258071" y="131124"/>
            <a:ext cx="35491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СЛУЖБА В РЕЗЕРВЕ</a:t>
            </a: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989" y="922103"/>
            <a:ext cx="431333" cy="4452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7" cstate="email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810" b="99854" l="0" r="100000">
                        <a14:foregroundMark x1="77441" y1="28990" x2="77441" y2="289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5620" y="4567008"/>
            <a:ext cx="3960000" cy="2641290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7969111" y="5940171"/>
            <a:ext cx="3960001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dirty="0">
                <a:ln w="3175">
                  <a:gradFill>
                    <a:gsLst>
                      <a:gs pos="0">
                        <a:srgbClr val="374F63">
                          <a:lumMod val="41000"/>
                          <a:lumOff val="59000"/>
                        </a:srgbClr>
                      </a:gs>
                      <a:gs pos="100000">
                        <a:srgbClr val="374F63">
                          <a:lumMod val="29000"/>
                        </a:srgb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prstClr val="white">
                        <a:lumMod val="85000"/>
                      </a:prstClr>
                    </a:gs>
                    <a:gs pos="50000">
                      <a:prstClr val="white">
                        <a:lumMod val="95000"/>
                      </a:prstClr>
                    </a:gs>
                    <a:gs pos="100000">
                      <a:prstClr val="white">
                        <a:shade val="100000"/>
                        <a:satMod val="115000"/>
                      </a:prstClr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68000"/>
                    </a:prstClr>
                  </a:outerShdw>
                </a:effectLst>
                <a:latin typeface="Impact" panose="020B0806030902050204" pitchFamily="34" charset="0"/>
                <a:cs typeface="Arial" pitchFamily="34" charset="0"/>
              </a:rPr>
              <a:t>СЛУЖБА В РЕЗЕРВЕ –ДОСТОЙНЫЙ ВЫБОР ПАТРИОТА РОССИИ!</a:t>
            </a:r>
          </a:p>
        </p:txBody>
      </p:sp>
    </p:spTree>
    <p:extLst>
      <p:ext uri="{BB962C8B-B14F-4D97-AF65-F5344CB8AC3E}">
        <p14:creationId xmlns:p14="http://schemas.microsoft.com/office/powerpoint/2010/main" val="401452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18681 -0.27037 L -2.5E-6 3.0864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37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725 -0.03271 L -2.77778E-7 -3.33333E-6 " pathEditMode="relative" rAng="0" ptsTypes="AA">
                                      <p:cBhvr>
                                        <p:cTn id="20" dur="3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81" y="16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552</Words>
  <Application>Microsoft Office PowerPoint</Application>
  <PresentationFormat>Произвольный</PresentationFormat>
  <Paragraphs>134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Мариничев Александр Николаевич</dc:creator>
  <cp:lastModifiedBy>AlpUfa</cp:lastModifiedBy>
  <cp:revision>29</cp:revision>
  <cp:lastPrinted>2022-01-19T08:45:15Z</cp:lastPrinted>
  <dcterms:created xsi:type="dcterms:W3CDTF">2021-07-14T05:01:48Z</dcterms:created>
  <dcterms:modified xsi:type="dcterms:W3CDTF">2023-07-12T09:05:31Z</dcterms:modified>
</cp:coreProperties>
</file>